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8" r:id="rId4"/>
    <p:sldId id="258" r:id="rId5"/>
    <p:sldId id="259" r:id="rId6"/>
    <p:sldId id="260" r:id="rId7"/>
    <p:sldId id="277" r:id="rId8"/>
    <p:sldId id="269" r:id="rId9"/>
    <p:sldId id="296" r:id="rId10"/>
    <p:sldId id="266" r:id="rId11"/>
    <p:sldId id="271" r:id="rId12"/>
    <p:sldId id="270" r:id="rId13"/>
    <p:sldId id="272" r:id="rId14"/>
    <p:sldId id="274" r:id="rId15"/>
    <p:sldId id="275" r:id="rId16"/>
    <p:sldId id="278" r:id="rId17"/>
    <p:sldId id="273" r:id="rId18"/>
    <p:sldId id="284" r:id="rId19"/>
    <p:sldId id="299" r:id="rId20"/>
    <p:sldId id="297" r:id="rId21"/>
    <p:sldId id="279" r:id="rId22"/>
    <p:sldId id="298" r:id="rId23"/>
    <p:sldId id="287" r:id="rId24"/>
    <p:sldId id="281" r:id="rId25"/>
    <p:sldId id="282" r:id="rId26"/>
    <p:sldId id="290" r:id="rId27"/>
    <p:sldId id="295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510428-FC8D-CE3B-674F-41C4003918AB}" name="Freya Shearer" initials="FS" userId="S::freya.shearer@unimelb.edu.au::6d9a42ff-213f-401a-a6c3-4aea0d86d992" providerId="AD"/>
  <p188:author id="{CB8AE9C2-639D-1293-901D-5892A5B13D27}" name="Oliver Eales" initials="OE" userId="S::oliver.eales@unimelb.edu.au::f991b628-a622-4546-b24a-15fe02d6088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261"/>
    <a:srgbClr val="86B8CD"/>
    <a:srgbClr val="3877AD"/>
    <a:srgbClr val="EE3A89"/>
    <a:srgbClr val="1D1DFF"/>
    <a:srgbClr val="FF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605E99-9235-481A-A2DF-EA8F51B31F1E}" v="792" dt="2025-09-16T12:16:53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60" autoAdjust="0"/>
    <p:restoredTop sz="87166" autoAdjust="0"/>
  </p:normalViewPr>
  <p:slideViewPr>
    <p:cSldViewPr snapToGrid="0">
      <p:cViewPr varScale="1">
        <p:scale>
          <a:sx n="62" d="100"/>
          <a:sy n="62" d="100"/>
        </p:scale>
        <p:origin x="780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Eales" userId="f991b628-a622-4546-b24a-15fe02d6088b" providerId="ADAL" clId="{2BAF9621-0567-42FD-8537-856360C95056}"/>
    <pc:docChg chg="undo redo custSel addSld delSld modSld">
      <pc:chgData name="Oliver Eales" userId="f991b628-a622-4546-b24a-15fe02d6088b" providerId="ADAL" clId="{2BAF9621-0567-42FD-8537-856360C95056}" dt="2025-08-15T06:14:14.681" v="3031" actId="14100"/>
      <pc:docMkLst>
        <pc:docMk/>
      </pc:docMkLst>
      <pc:sldChg chg="modSp mod">
        <pc:chgData name="Oliver Eales" userId="f991b628-a622-4546-b24a-15fe02d6088b" providerId="ADAL" clId="{2BAF9621-0567-42FD-8537-856360C95056}" dt="2025-08-08T03:43:49.836" v="0" actId="13926"/>
        <pc:sldMkLst>
          <pc:docMk/>
          <pc:sldMk cId="0" sldId="257"/>
        </pc:sldMkLst>
      </pc:sldChg>
      <pc:sldChg chg="addSp modSp mod">
        <pc:chgData name="Oliver Eales" userId="f991b628-a622-4546-b24a-15fe02d6088b" providerId="ADAL" clId="{2BAF9621-0567-42FD-8537-856360C95056}" dt="2025-08-08T03:44:28.420" v="33" actId="1076"/>
        <pc:sldMkLst>
          <pc:docMk/>
          <pc:sldMk cId="0" sldId="258"/>
        </pc:sldMkLst>
      </pc:sldChg>
      <pc:sldChg chg="modSp mod">
        <pc:chgData name="Oliver Eales" userId="f991b628-a622-4546-b24a-15fe02d6088b" providerId="ADAL" clId="{2BAF9621-0567-42FD-8537-856360C95056}" dt="2025-08-08T03:44:39.558" v="36" actId="13926"/>
        <pc:sldMkLst>
          <pc:docMk/>
          <pc:sldMk cId="0" sldId="259"/>
        </pc:sldMkLst>
      </pc:sldChg>
      <pc:sldChg chg="modSp mod modCm">
        <pc:chgData name="Oliver Eales" userId="f991b628-a622-4546-b24a-15fe02d6088b" providerId="ADAL" clId="{2BAF9621-0567-42FD-8537-856360C95056}" dt="2025-08-10T06:09:11.627" v="966" actId="14100"/>
        <pc:sldMkLst>
          <pc:docMk/>
          <pc:sldMk cId="3543978336" sldId="26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Oliver Eales" userId="f991b628-a622-4546-b24a-15fe02d6088b" providerId="ADAL" clId="{2BAF9621-0567-42FD-8537-856360C95056}" dt="2025-08-10T06:05:56.717" v="910" actId="20577"/>
              <pc2:cmMkLst xmlns:pc2="http://schemas.microsoft.com/office/powerpoint/2019/9/main/command">
                <pc:docMk/>
                <pc:sldMk cId="3543978336" sldId="266"/>
                <pc2:cmMk id="{D29C4C24-B6A5-9745-B2B6-27E02B7518BB}"/>
              </pc2:cmMkLst>
            </pc226:cmChg>
            <pc226:cmChg xmlns:pc226="http://schemas.microsoft.com/office/powerpoint/2022/06/main/command" chg="mod">
              <pc226:chgData name="Oliver Eales" userId="f991b628-a622-4546-b24a-15fe02d6088b" providerId="ADAL" clId="{2BAF9621-0567-42FD-8537-856360C95056}" dt="2025-08-10T06:05:56.717" v="910" actId="20577"/>
              <pc2:cmMkLst xmlns:pc2="http://schemas.microsoft.com/office/powerpoint/2019/9/main/command">
                <pc:docMk/>
                <pc:sldMk cId="3543978336" sldId="266"/>
                <pc2:cmMk id="{3C19C88C-08E3-FD49-A680-07296EEC4A4C}"/>
              </pc2:cmMkLst>
            </pc226:cmChg>
            <pc226:cmChg xmlns:pc226="http://schemas.microsoft.com/office/powerpoint/2022/06/main/command" chg="mod">
              <pc226:chgData name="Oliver Eales" userId="f991b628-a622-4546-b24a-15fe02d6088b" providerId="ADAL" clId="{2BAF9621-0567-42FD-8537-856360C95056}" dt="2025-08-10T06:05:56.717" v="910" actId="20577"/>
              <pc2:cmMkLst xmlns:pc2="http://schemas.microsoft.com/office/powerpoint/2019/9/main/command">
                <pc:docMk/>
                <pc:sldMk cId="3543978336" sldId="266"/>
                <pc2:cmMk id="{7BAED2C2-59E4-294B-9E72-292AD2A7EDD5}"/>
              </pc2:cmMkLst>
            </pc226:cmChg>
          </p:ext>
        </pc:extLst>
      </pc:sldChg>
      <pc:sldChg chg="addSp delSp modSp mod">
        <pc:chgData name="Oliver Eales" userId="f991b628-a622-4546-b24a-15fe02d6088b" providerId="ADAL" clId="{2BAF9621-0567-42FD-8537-856360C95056}" dt="2025-08-11T04:59:12.921" v="2547" actId="688"/>
        <pc:sldMkLst>
          <pc:docMk/>
          <pc:sldMk cId="2014720790" sldId="268"/>
        </pc:sldMkLst>
      </pc:sldChg>
      <pc:sldChg chg="modSp mod">
        <pc:chgData name="Oliver Eales" userId="f991b628-a622-4546-b24a-15fe02d6088b" providerId="ADAL" clId="{2BAF9621-0567-42FD-8537-856360C95056}" dt="2025-08-08T03:45:02.734" v="52" actId="13926"/>
        <pc:sldMkLst>
          <pc:docMk/>
          <pc:sldMk cId="822807141" sldId="269"/>
        </pc:sldMkLst>
      </pc:sldChg>
      <pc:sldChg chg="addSp modSp mod modAnim modNotesTx">
        <pc:chgData name="Oliver Eales" userId="f991b628-a622-4546-b24a-15fe02d6088b" providerId="ADAL" clId="{2BAF9621-0567-42FD-8537-856360C95056}" dt="2025-08-10T06:24:36.615" v="1406"/>
        <pc:sldMkLst>
          <pc:docMk/>
          <pc:sldMk cId="3730418047" sldId="270"/>
        </pc:sldMkLst>
      </pc:sldChg>
      <pc:sldChg chg="addSp modSp mod modCm">
        <pc:chgData name="Oliver Eales" userId="f991b628-a622-4546-b24a-15fe02d6088b" providerId="ADAL" clId="{2BAF9621-0567-42FD-8537-856360C95056}" dt="2025-08-10T06:17:27.372" v="1291" actId="14100"/>
        <pc:sldMkLst>
          <pc:docMk/>
          <pc:sldMk cId="4081666399" sldId="27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Oliver Eales" userId="f991b628-a622-4546-b24a-15fe02d6088b" providerId="ADAL" clId="{2BAF9621-0567-42FD-8537-856360C95056}" dt="2025-08-10T06:15:01.658" v="1196" actId="20577"/>
              <pc2:cmMkLst xmlns:pc2="http://schemas.microsoft.com/office/powerpoint/2019/9/main/command">
                <pc:docMk/>
                <pc:sldMk cId="4081666399" sldId="271"/>
                <pc2:cmMk id="{1438D038-5423-A340-9F88-38A0E71E0929}"/>
              </pc2:cmMkLst>
            </pc226:cmChg>
            <pc226:cmChg xmlns:pc226="http://schemas.microsoft.com/office/powerpoint/2022/06/main/command" chg="mod">
              <pc226:chgData name="Oliver Eales" userId="f991b628-a622-4546-b24a-15fe02d6088b" providerId="ADAL" clId="{2BAF9621-0567-42FD-8537-856360C95056}" dt="2025-08-10T06:15:01.658" v="1196" actId="20577"/>
              <pc2:cmMkLst xmlns:pc2="http://schemas.microsoft.com/office/powerpoint/2019/9/main/command">
                <pc:docMk/>
                <pc:sldMk cId="4081666399" sldId="271"/>
                <pc2:cmMk id="{52198CDD-0565-4445-A82C-8530345629B9}"/>
              </pc2:cmMkLst>
            </pc226:cmChg>
          </p:ext>
        </pc:extLst>
      </pc:sldChg>
      <pc:sldChg chg="modSp mod">
        <pc:chgData name="Oliver Eales" userId="f991b628-a622-4546-b24a-15fe02d6088b" providerId="ADAL" clId="{2BAF9621-0567-42FD-8537-856360C95056}" dt="2025-08-08T03:46:18.550" v="54" actId="14100"/>
        <pc:sldMkLst>
          <pc:docMk/>
          <pc:sldMk cId="3195422136" sldId="272"/>
        </pc:sldMkLst>
      </pc:sldChg>
      <pc:sldChg chg="modSp mod">
        <pc:chgData name="Oliver Eales" userId="f991b628-a622-4546-b24a-15fe02d6088b" providerId="ADAL" clId="{2BAF9621-0567-42FD-8537-856360C95056}" dt="2025-08-10T06:25:08.398" v="1407" actId="13926"/>
        <pc:sldMkLst>
          <pc:docMk/>
          <pc:sldMk cId="2980865648" sldId="274"/>
        </pc:sldMkLst>
      </pc:sldChg>
      <pc:sldChg chg="modSp mod">
        <pc:chgData name="Oliver Eales" userId="f991b628-a622-4546-b24a-15fe02d6088b" providerId="ADAL" clId="{2BAF9621-0567-42FD-8537-856360C95056}" dt="2025-08-08T03:46:28.233" v="55" actId="13926"/>
        <pc:sldMkLst>
          <pc:docMk/>
          <pc:sldMk cId="2578066041" sldId="275"/>
        </pc:sldMkLst>
      </pc:sldChg>
      <pc:sldChg chg="modSp mod">
        <pc:chgData name="Oliver Eales" userId="f991b628-a622-4546-b24a-15fe02d6088b" providerId="ADAL" clId="{2BAF9621-0567-42FD-8537-856360C95056}" dt="2025-08-15T04:54:54.900" v="2891" actId="115"/>
        <pc:sldMkLst>
          <pc:docMk/>
          <pc:sldMk cId="534914379" sldId="276"/>
        </pc:sldMkLst>
      </pc:sldChg>
      <pc:sldChg chg="addSp delSp modSp mod delAnim modAnim modCm">
        <pc:chgData name="Oliver Eales" userId="f991b628-a622-4546-b24a-15fe02d6088b" providerId="ADAL" clId="{2BAF9621-0567-42FD-8537-856360C95056}" dt="2025-08-11T04:55:55.444" v="2495"/>
        <pc:sldMkLst>
          <pc:docMk/>
          <pc:sldMk cId="1041043618" sldId="27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Oliver Eales" userId="f991b628-a622-4546-b24a-15fe02d6088b" providerId="ADAL" clId="{2BAF9621-0567-42FD-8537-856360C95056}" dt="2025-08-08T03:44:53.327" v="50" actId="20577"/>
              <pc2:cmMkLst xmlns:pc2="http://schemas.microsoft.com/office/powerpoint/2019/9/main/command">
                <pc:docMk/>
                <pc:sldMk cId="1041043618" sldId="277"/>
                <pc2:cmMk id="{6AD2987F-78A8-4244-8F51-254296904F41}"/>
              </pc2:cmMkLst>
            </pc226:cmChg>
          </p:ext>
        </pc:extLst>
      </pc:sldChg>
      <pc:sldChg chg="delSp modSp mod delAnim modCm">
        <pc:chgData name="Oliver Eales" userId="f991b628-a622-4546-b24a-15fe02d6088b" providerId="ADAL" clId="{2BAF9621-0567-42FD-8537-856360C95056}" dt="2025-08-15T04:57:44.979" v="2998" actId="20577"/>
        <pc:sldMkLst>
          <pc:docMk/>
          <pc:sldMk cId="1743938892" sldId="27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Oliver Eales" userId="f991b628-a622-4546-b24a-15fe02d6088b" providerId="ADAL" clId="{2BAF9621-0567-42FD-8537-856360C95056}" dt="2025-08-15T04:57:44.979" v="2998" actId="20577"/>
              <pc2:cmMkLst xmlns:pc2="http://schemas.microsoft.com/office/powerpoint/2019/9/main/command">
                <pc:docMk/>
                <pc:sldMk cId="1743938892" sldId="279"/>
                <pc2:cmMk id="{9A1DAE55-6AC4-FC48-87EF-A0460FFF88A8}"/>
              </pc2:cmMkLst>
            </pc226:cmChg>
            <pc226:cmChg xmlns:pc226="http://schemas.microsoft.com/office/powerpoint/2022/06/main/command" chg="mod">
              <pc226:chgData name="Oliver Eales" userId="f991b628-a622-4546-b24a-15fe02d6088b" providerId="ADAL" clId="{2BAF9621-0567-42FD-8537-856360C95056}" dt="2025-08-15T04:57:44.979" v="2998" actId="20577"/>
              <pc2:cmMkLst xmlns:pc2="http://schemas.microsoft.com/office/powerpoint/2019/9/main/command">
                <pc:docMk/>
                <pc:sldMk cId="1743938892" sldId="279"/>
                <pc2:cmMk id="{77C82A9B-2EA6-D849-9BE7-A03BD2B76C47}"/>
              </pc2:cmMkLst>
            </pc226:cmChg>
          </p:ext>
        </pc:extLst>
      </pc:sldChg>
      <pc:sldChg chg="modSp mod">
        <pc:chgData name="Oliver Eales" userId="f991b628-a622-4546-b24a-15fe02d6088b" providerId="ADAL" clId="{2BAF9621-0567-42FD-8537-856360C95056}" dt="2025-08-11T05:44:12.530" v="2612" actId="13926"/>
        <pc:sldMkLst>
          <pc:docMk/>
          <pc:sldMk cId="655710994" sldId="280"/>
        </pc:sldMkLst>
      </pc:sldChg>
      <pc:sldChg chg="addSp modSp mod modAnim">
        <pc:chgData name="Oliver Eales" userId="f991b628-a622-4546-b24a-15fe02d6088b" providerId="ADAL" clId="{2BAF9621-0567-42FD-8537-856360C95056}" dt="2025-08-11T04:35:52.721" v="1872" actId="20577"/>
        <pc:sldMkLst>
          <pc:docMk/>
          <pc:sldMk cId="2792730532" sldId="282"/>
        </pc:sldMkLst>
      </pc:sldChg>
      <pc:sldChg chg="modSp">
        <pc:chgData name="Oliver Eales" userId="f991b628-a622-4546-b24a-15fe02d6088b" providerId="ADAL" clId="{2BAF9621-0567-42FD-8537-856360C95056}" dt="2025-08-10T06:25:46.172" v="1409" actId="20577"/>
        <pc:sldMkLst>
          <pc:docMk/>
          <pc:sldMk cId="4136191976" sldId="285"/>
        </pc:sldMkLst>
      </pc:sldChg>
      <pc:sldChg chg="addSp delSp modSp mod modAnim">
        <pc:chgData name="Oliver Eales" userId="f991b628-a622-4546-b24a-15fe02d6088b" providerId="ADAL" clId="{2BAF9621-0567-42FD-8537-856360C95056}" dt="2025-08-11T04:28:02.258" v="1682"/>
        <pc:sldMkLst>
          <pc:docMk/>
          <pc:sldMk cId="3440397611" sldId="286"/>
        </pc:sldMkLst>
      </pc:sldChg>
      <pc:sldChg chg="modSp mod">
        <pc:chgData name="Oliver Eales" userId="f991b628-a622-4546-b24a-15fe02d6088b" providerId="ADAL" clId="{2BAF9621-0567-42FD-8537-856360C95056}" dt="2025-08-10T06:26:17.121" v="1411" actId="13926"/>
        <pc:sldMkLst>
          <pc:docMk/>
          <pc:sldMk cId="375800876" sldId="287"/>
        </pc:sldMkLst>
      </pc:sldChg>
      <pc:sldChg chg="addSp modSp mod modCm">
        <pc:chgData name="Oliver Eales" userId="f991b628-a622-4546-b24a-15fe02d6088b" providerId="ADAL" clId="{2BAF9621-0567-42FD-8537-856360C95056}" dt="2025-08-11T05:45:26.204" v="2619" actId="14100"/>
        <pc:sldMkLst>
          <pc:docMk/>
          <pc:sldMk cId="4056896104" sldId="29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Oliver Eales" userId="f991b628-a622-4546-b24a-15fe02d6088b" providerId="ADAL" clId="{2BAF9621-0567-42FD-8537-856360C95056}" dt="2025-08-10T06:32:16.226" v="1512" actId="20577"/>
              <pc2:cmMkLst xmlns:pc2="http://schemas.microsoft.com/office/powerpoint/2019/9/main/command">
                <pc:docMk/>
                <pc:sldMk cId="4056896104" sldId="290"/>
                <pc2:cmMk id="{5F91F156-3E93-9749-AA5C-1A02A853A6A9}"/>
              </pc2:cmMkLst>
            </pc226:cmChg>
            <pc226:cmChg xmlns:pc226="http://schemas.microsoft.com/office/powerpoint/2022/06/main/command" chg="mod">
              <pc226:chgData name="Oliver Eales" userId="f991b628-a622-4546-b24a-15fe02d6088b" providerId="ADAL" clId="{2BAF9621-0567-42FD-8537-856360C95056}" dt="2025-08-10T06:31:26.637" v="1489" actId="6549"/>
              <pc2:cmMkLst xmlns:pc2="http://schemas.microsoft.com/office/powerpoint/2019/9/main/command">
                <pc:docMk/>
                <pc:sldMk cId="4056896104" sldId="290"/>
                <pc2:cmMk id="{DC24B864-CD20-9344-8248-268C3B840738}"/>
              </pc2:cmMkLst>
            </pc226:cmChg>
          </p:ext>
        </pc:extLst>
      </pc:sldChg>
      <pc:sldChg chg="modSp mod modAnim">
        <pc:chgData name="Oliver Eales" userId="f991b628-a622-4546-b24a-15fe02d6088b" providerId="ADAL" clId="{2BAF9621-0567-42FD-8537-856360C95056}" dt="2025-08-15T06:14:14.681" v="3031" actId="14100"/>
        <pc:sldMkLst>
          <pc:docMk/>
          <pc:sldMk cId="2624523333" sldId="291"/>
        </pc:sldMkLst>
      </pc:sldChg>
      <pc:sldChg chg="addSp delSp modSp add mod">
        <pc:chgData name="Oliver Eales" userId="f991b628-a622-4546-b24a-15fe02d6088b" providerId="ADAL" clId="{2BAF9621-0567-42FD-8537-856360C95056}" dt="2025-08-10T06:05:07.169" v="903" actId="20577"/>
        <pc:sldMkLst>
          <pc:docMk/>
          <pc:sldMk cId="1703414171" sldId="292"/>
        </pc:sldMkLst>
      </pc:sldChg>
      <pc:sldChg chg="modSp new del mod">
        <pc:chgData name="Oliver Eales" userId="f991b628-a622-4546-b24a-15fe02d6088b" providerId="ADAL" clId="{2BAF9621-0567-42FD-8537-856360C95056}" dt="2025-08-11T04:36:17.381" v="1874" actId="47"/>
        <pc:sldMkLst>
          <pc:docMk/>
          <pc:sldMk cId="3532924716" sldId="293"/>
        </pc:sldMkLst>
      </pc:sldChg>
      <pc:sldChg chg="add del">
        <pc:chgData name="Oliver Eales" userId="f991b628-a622-4546-b24a-15fe02d6088b" providerId="ADAL" clId="{2BAF9621-0567-42FD-8537-856360C95056}" dt="2025-08-11T02:49:32.393" v="1603" actId="47"/>
        <pc:sldMkLst>
          <pc:docMk/>
          <pc:sldMk cId="1037969006" sldId="294"/>
        </pc:sldMkLst>
      </pc:sldChg>
      <pc:sldChg chg="modSp add del mod modNotesTx">
        <pc:chgData name="Oliver Eales" userId="f991b628-a622-4546-b24a-15fe02d6088b" providerId="ADAL" clId="{2BAF9621-0567-42FD-8537-856360C95056}" dt="2025-08-15T04:51:30.274" v="2620" actId="47"/>
        <pc:sldMkLst>
          <pc:docMk/>
          <pc:sldMk cId="2074051195" sldId="294"/>
        </pc:sldMkLst>
      </pc:sldChg>
      <pc:sldChg chg="modSp add del mod">
        <pc:chgData name="Oliver Eales" userId="f991b628-a622-4546-b24a-15fe02d6088b" providerId="ADAL" clId="{2BAF9621-0567-42FD-8537-856360C95056}" dt="2025-08-11T04:25:19.556" v="1617" actId="47"/>
        <pc:sldMkLst>
          <pc:docMk/>
          <pc:sldMk cId="3186362181" sldId="294"/>
        </pc:sldMkLst>
      </pc:sldChg>
      <pc:sldChg chg="add del">
        <pc:chgData name="Oliver Eales" userId="f991b628-a622-4546-b24a-15fe02d6088b" providerId="ADAL" clId="{2BAF9621-0567-42FD-8537-856360C95056}" dt="2025-08-10T06:19:10.220" v="1293" actId="47"/>
        <pc:sldMkLst>
          <pc:docMk/>
          <pc:sldMk cId="3291021758" sldId="294"/>
        </pc:sldMkLst>
      </pc:sldChg>
      <pc:sldChg chg="delSp modSp add mod">
        <pc:chgData name="Oliver Eales" userId="f991b628-a622-4546-b24a-15fe02d6088b" providerId="ADAL" clId="{2BAF9621-0567-42FD-8537-856360C95056}" dt="2025-08-11T04:39:53.789" v="2325" actId="20577"/>
        <pc:sldMkLst>
          <pc:docMk/>
          <pc:sldMk cId="2871456659" sldId="295"/>
        </pc:sldMkLst>
      </pc:sldChg>
    </pc:docChg>
  </pc:docChgLst>
  <pc:docChgLst>
    <pc:chgData name="Oliver Eales" userId="f991b628-a622-4546-b24a-15fe02d6088b" providerId="ADAL" clId="{8C5881F9-CCDC-4485-B1A7-8C0170F6802A}"/>
    <pc:docChg chg="custSel modSld">
      <pc:chgData name="Oliver Eales" userId="f991b628-a622-4546-b24a-15fe02d6088b" providerId="ADAL" clId="{8C5881F9-CCDC-4485-B1A7-8C0170F6802A}" dt="2025-08-31T09:46:53.684" v="49" actId="20577"/>
      <pc:docMkLst>
        <pc:docMk/>
      </pc:docMkLst>
      <pc:sldChg chg="modSp mod">
        <pc:chgData name="Oliver Eales" userId="f991b628-a622-4546-b24a-15fe02d6088b" providerId="ADAL" clId="{8C5881F9-CCDC-4485-B1A7-8C0170F6802A}" dt="2025-08-31T09:46:53.684" v="49" actId="20577"/>
        <pc:sldMkLst>
          <pc:docMk/>
          <pc:sldMk cId="0" sldId="256"/>
        </pc:sldMkLst>
        <pc:spChg chg="mod">
          <ac:chgData name="Oliver Eales" userId="f991b628-a622-4546-b24a-15fe02d6088b" providerId="ADAL" clId="{8C5881F9-CCDC-4485-B1A7-8C0170F6802A}" dt="2025-08-31T09:46:53.684" v="49" actId="20577"/>
          <ac:spMkLst>
            <pc:docMk/>
            <pc:sldMk cId="0" sldId="256"/>
            <ac:spMk id="89" creationId="{00000000-0000-0000-0000-000000000000}"/>
          </ac:spMkLst>
        </pc:spChg>
      </pc:sldChg>
    </pc:docChg>
  </pc:docChgLst>
  <pc:docChgLst>
    <pc:chgData name="Oliver Eales" userId="f991b628-a622-4546-b24a-15fe02d6088b" providerId="ADAL" clId="{22605E99-9235-481A-A2DF-EA8F51B31F1E}"/>
    <pc:docChg chg="undo custSel addSld delSld modSld sldOrd">
      <pc:chgData name="Oliver Eales" userId="f991b628-a622-4546-b24a-15fe02d6088b" providerId="ADAL" clId="{22605E99-9235-481A-A2DF-EA8F51B31F1E}" dt="2025-09-16T12:16:55.652" v="1038" actId="14100"/>
      <pc:docMkLst>
        <pc:docMk/>
      </pc:docMkLst>
      <pc:sldChg chg="delSp mod">
        <pc:chgData name="Oliver Eales" userId="f991b628-a622-4546-b24a-15fe02d6088b" providerId="ADAL" clId="{22605E99-9235-481A-A2DF-EA8F51B31F1E}" dt="2025-09-10T05:54:57.859" v="947" actId="478"/>
        <pc:sldMkLst>
          <pc:docMk/>
          <pc:sldMk cId="0" sldId="256"/>
        </pc:sldMkLst>
      </pc:sldChg>
      <pc:sldChg chg="addSp delSp modSp mod modAnim">
        <pc:chgData name="Oliver Eales" userId="f991b628-a622-4546-b24a-15fe02d6088b" providerId="ADAL" clId="{22605E99-9235-481A-A2DF-EA8F51B31F1E}" dt="2025-09-16T12:16:55.652" v="1038" actId="14100"/>
        <pc:sldMkLst>
          <pc:docMk/>
          <pc:sldMk cId="3730418047" sldId="270"/>
        </pc:sldMkLst>
        <pc:spChg chg="mod">
          <ac:chgData name="Oliver Eales" userId="f991b628-a622-4546-b24a-15fe02d6088b" providerId="ADAL" clId="{22605E99-9235-481A-A2DF-EA8F51B31F1E}" dt="2025-09-09T01:50:09.579" v="244" actId="1076"/>
          <ac:spMkLst>
            <pc:docMk/>
            <pc:sldMk cId="3730418047" sldId="270"/>
            <ac:spMk id="2" creationId="{9FC847D1-32D3-0788-3ACB-C36104F13838}"/>
          </ac:spMkLst>
        </pc:spChg>
        <pc:spChg chg="mod">
          <ac:chgData name="Oliver Eales" userId="f991b628-a622-4546-b24a-15fe02d6088b" providerId="ADAL" clId="{22605E99-9235-481A-A2DF-EA8F51B31F1E}" dt="2025-09-09T01:50:23.817" v="265" actId="14100"/>
          <ac:spMkLst>
            <pc:docMk/>
            <pc:sldMk cId="3730418047" sldId="270"/>
            <ac:spMk id="3" creationId="{8B24242B-60CB-B9FF-214B-B5FF3C7FA3EC}"/>
          </ac:spMkLst>
        </pc:spChg>
        <pc:spChg chg="mod">
          <ac:chgData name="Oliver Eales" userId="f991b628-a622-4546-b24a-15fe02d6088b" providerId="ADAL" clId="{22605E99-9235-481A-A2DF-EA8F51B31F1E}" dt="2025-09-09T01:50:09.579" v="244" actId="1076"/>
          <ac:spMkLst>
            <pc:docMk/>
            <pc:sldMk cId="3730418047" sldId="270"/>
            <ac:spMk id="5" creationId="{A3DA9C8D-9F84-97C7-7BBB-4F4CC2E832BA}"/>
          </ac:spMkLst>
        </pc:spChg>
        <pc:spChg chg="mod">
          <ac:chgData name="Oliver Eales" userId="f991b628-a622-4546-b24a-15fe02d6088b" providerId="ADAL" clId="{22605E99-9235-481A-A2DF-EA8F51B31F1E}" dt="2025-09-16T12:16:50.940" v="1026" actId="14100"/>
          <ac:spMkLst>
            <pc:docMk/>
            <pc:sldMk cId="3730418047" sldId="270"/>
            <ac:spMk id="11" creationId="{8682E871-904C-B545-9F84-AD49AAB9BF29}"/>
          </ac:spMkLst>
        </pc:spChg>
        <pc:spChg chg="mod">
          <ac:chgData name="Oliver Eales" userId="f991b628-a622-4546-b24a-15fe02d6088b" providerId="ADAL" clId="{22605E99-9235-481A-A2DF-EA8F51B31F1E}" dt="2025-09-16T12:16:55.652" v="1038" actId="14100"/>
          <ac:spMkLst>
            <pc:docMk/>
            <pc:sldMk cId="3730418047" sldId="270"/>
            <ac:spMk id="21" creationId="{2FB1B918-6AE0-CA7B-5E8B-38DA34F8E131}"/>
          </ac:spMkLst>
        </pc:spChg>
        <pc:spChg chg="mod">
          <ac:chgData name="Oliver Eales" userId="f991b628-a622-4546-b24a-15fe02d6088b" providerId="ADAL" clId="{22605E99-9235-481A-A2DF-EA8F51B31F1E}" dt="2025-09-09T01:50:03.957" v="243" actId="20577"/>
          <ac:spMkLst>
            <pc:docMk/>
            <pc:sldMk cId="3730418047" sldId="270"/>
            <ac:spMk id="125" creationId="{32E2B42D-E0C7-ADFD-4E17-64D17036A00E}"/>
          </ac:spMkLst>
        </pc:spChg>
        <pc:picChg chg="add del mod">
          <ac:chgData name="Oliver Eales" userId="f991b628-a622-4546-b24a-15fe02d6088b" providerId="ADAL" clId="{22605E99-9235-481A-A2DF-EA8F51B31F1E}" dt="2025-09-09T01:49:59.886" v="241" actId="1076"/>
          <ac:picMkLst>
            <pc:docMk/>
            <pc:sldMk cId="3730418047" sldId="270"/>
            <ac:picMk id="8" creationId="{73E515BE-C86B-61DF-7C95-2BDA3C7021D0}"/>
          </ac:picMkLst>
        </pc:picChg>
        <pc:cxnChg chg="mod">
          <ac:chgData name="Oliver Eales" userId="f991b628-a622-4546-b24a-15fe02d6088b" providerId="ADAL" clId="{22605E99-9235-481A-A2DF-EA8F51B31F1E}" dt="2025-09-09T01:50:09.579" v="244" actId="1076"/>
          <ac:cxnSpMkLst>
            <pc:docMk/>
            <pc:sldMk cId="3730418047" sldId="270"/>
            <ac:cxnSpMk id="7" creationId="{570268DA-C4E9-309C-A837-766C0A76E20D}"/>
          </ac:cxnSpMkLst>
        </pc:cxnChg>
        <pc:cxnChg chg="mod">
          <ac:chgData name="Oliver Eales" userId="f991b628-a622-4546-b24a-15fe02d6088b" providerId="ADAL" clId="{22605E99-9235-481A-A2DF-EA8F51B31F1E}" dt="2025-09-09T01:50:09.579" v="244" actId="1076"/>
          <ac:cxnSpMkLst>
            <pc:docMk/>
            <pc:sldMk cId="3730418047" sldId="270"/>
            <ac:cxnSpMk id="10" creationId="{EFE32543-A240-0617-3FA0-B80C8EAF1C15}"/>
          </ac:cxnSpMkLst>
        </pc:cxnChg>
        <pc:cxnChg chg="mod">
          <ac:chgData name="Oliver Eales" userId="f991b628-a622-4546-b24a-15fe02d6088b" providerId="ADAL" clId="{22605E99-9235-481A-A2DF-EA8F51B31F1E}" dt="2025-09-09T01:50:09.579" v="244" actId="1076"/>
          <ac:cxnSpMkLst>
            <pc:docMk/>
            <pc:sldMk cId="3730418047" sldId="270"/>
            <ac:cxnSpMk id="12" creationId="{57858F06-7083-AC56-4B10-5B7777D1B0DF}"/>
          </ac:cxnSpMkLst>
        </pc:cxnChg>
        <pc:cxnChg chg="add mod">
          <ac:chgData name="Oliver Eales" userId="f991b628-a622-4546-b24a-15fe02d6088b" providerId="ADAL" clId="{22605E99-9235-481A-A2DF-EA8F51B31F1E}" dt="2025-09-09T01:50:37.189" v="270" actId="14100"/>
          <ac:cxnSpMkLst>
            <pc:docMk/>
            <pc:sldMk cId="3730418047" sldId="270"/>
            <ac:cxnSpMk id="13" creationId="{F3DDE0B0-09EC-4EE7-7FD0-9C80CA68419E}"/>
          </ac:cxnSpMkLst>
        </pc:cxnChg>
        <pc:cxnChg chg="mod">
          <ac:chgData name="Oliver Eales" userId="f991b628-a622-4546-b24a-15fe02d6088b" providerId="ADAL" clId="{22605E99-9235-481A-A2DF-EA8F51B31F1E}" dt="2025-09-09T01:50:09.579" v="244" actId="1076"/>
          <ac:cxnSpMkLst>
            <pc:docMk/>
            <pc:sldMk cId="3730418047" sldId="270"/>
            <ac:cxnSpMk id="22" creationId="{E43E0ED7-10DA-85F4-ED1C-E7CB45ED5048}"/>
          </ac:cxnSpMkLst>
        </pc:cxnChg>
      </pc:sldChg>
      <pc:sldChg chg="modSp mod">
        <pc:chgData name="Oliver Eales" userId="f991b628-a622-4546-b24a-15fe02d6088b" providerId="ADAL" clId="{22605E99-9235-481A-A2DF-EA8F51B31F1E}" dt="2025-09-16T12:13:56.129" v="1014" actId="20577"/>
        <pc:sldMkLst>
          <pc:docMk/>
          <pc:sldMk cId="4081666399" sldId="271"/>
        </pc:sldMkLst>
        <pc:spChg chg="mod">
          <ac:chgData name="Oliver Eales" userId="f991b628-a622-4546-b24a-15fe02d6088b" providerId="ADAL" clId="{22605E99-9235-481A-A2DF-EA8F51B31F1E}" dt="2025-09-16T12:13:56.129" v="1014" actId="20577"/>
          <ac:spMkLst>
            <pc:docMk/>
            <pc:sldMk cId="4081666399" sldId="271"/>
            <ac:spMk id="3" creationId="{63C75826-C18E-6DBA-020E-6E4A77EA0159}"/>
          </ac:spMkLst>
        </pc:spChg>
        <pc:spChg chg="mod">
          <ac:chgData name="Oliver Eales" userId="f991b628-a622-4546-b24a-15fe02d6088b" providerId="ADAL" clId="{22605E99-9235-481A-A2DF-EA8F51B31F1E}" dt="2025-09-09T01:46:16.090" v="177" actId="20577"/>
          <ac:spMkLst>
            <pc:docMk/>
            <pc:sldMk cId="4081666399" sldId="271"/>
            <ac:spMk id="6" creationId="{82A08ED7-3EF2-50EA-D22F-DC6C2181FDF7}"/>
          </ac:spMkLst>
        </pc:spChg>
        <pc:spChg chg="mod">
          <ac:chgData name="Oliver Eales" userId="f991b628-a622-4546-b24a-15fe02d6088b" providerId="ADAL" clId="{22605E99-9235-481A-A2DF-EA8F51B31F1E}" dt="2025-09-16T12:13:44.545" v="986" actId="14100"/>
          <ac:spMkLst>
            <pc:docMk/>
            <pc:sldMk cId="4081666399" sldId="271"/>
            <ac:spMk id="8" creationId="{5A3A06C8-8F7E-D2E5-5CC6-5623B0578C99}"/>
          </ac:spMkLst>
        </pc:spChg>
        <pc:spChg chg="mod">
          <ac:chgData name="Oliver Eales" userId="f991b628-a622-4546-b24a-15fe02d6088b" providerId="ADAL" clId="{22605E99-9235-481A-A2DF-EA8F51B31F1E}" dt="2025-09-09T01:46:55.520" v="199" actId="20577"/>
          <ac:spMkLst>
            <pc:docMk/>
            <pc:sldMk cId="4081666399" sldId="271"/>
            <ac:spMk id="125" creationId="{323FC842-A430-FE51-D6F3-CBC5E377557F}"/>
          </ac:spMkLst>
        </pc:spChg>
        <pc:cxnChg chg="mod">
          <ac:chgData name="Oliver Eales" userId="f991b628-a622-4546-b24a-15fe02d6088b" providerId="ADAL" clId="{22605E99-9235-481A-A2DF-EA8F51B31F1E}" dt="2025-09-09T01:46:46.345" v="194" actId="1076"/>
          <ac:cxnSpMkLst>
            <pc:docMk/>
            <pc:sldMk cId="4081666399" sldId="271"/>
            <ac:cxnSpMk id="9" creationId="{43000C6B-9A25-E9CD-7E97-39D51B747BEE}"/>
          </ac:cxnSpMkLst>
        </pc:cxnChg>
        <pc:cxnChg chg="mod">
          <ac:chgData name="Oliver Eales" userId="f991b628-a622-4546-b24a-15fe02d6088b" providerId="ADAL" clId="{22605E99-9235-481A-A2DF-EA8F51B31F1E}" dt="2025-09-09T01:47:09.468" v="203" actId="14100"/>
          <ac:cxnSpMkLst>
            <pc:docMk/>
            <pc:sldMk cId="4081666399" sldId="271"/>
            <ac:cxnSpMk id="13" creationId="{54CDA850-0799-F156-47F5-BAA283D7D245}"/>
          </ac:cxnSpMkLst>
        </pc:cxnChg>
        <pc:cxnChg chg="mod">
          <ac:chgData name="Oliver Eales" userId="f991b628-a622-4546-b24a-15fe02d6088b" providerId="ADAL" clId="{22605E99-9235-481A-A2DF-EA8F51B31F1E}" dt="2025-09-09T01:47:02.707" v="202" actId="14100"/>
          <ac:cxnSpMkLst>
            <pc:docMk/>
            <pc:sldMk cId="4081666399" sldId="271"/>
            <ac:cxnSpMk id="14" creationId="{D2828BAD-198F-8EE0-5BEA-B0BD35A3C16D}"/>
          </ac:cxnSpMkLst>
        </pc:cxnChg>
      </pc:sldChg>
      <pc:sldChg chg="modSp">
        <pc:chgData name="Oliver Eales" userId="f991b628-a622-4546-b24a-15fe02d6088b" providerId="ADAL" clId="{22605E99-9235-481A-A2DF-EA8F51B31F1E}" dt="2025-09-09T01:41:20.499" v="15" actId="115"/>
        <pc:sldMkLst>
          <pc:docMk/>
          <pc:sldMk cId="3195422136" sldId="272"/>
        </pc:sldMkLst>
        <pc:spChg chg="mod">
          <ac:chgData name="Oliver Eales" userId="f991b628-a622-4546-b24a-15fe02d6088b" providerId="ADAL" clId="{22605E99-9235-481A-A2DF-EA8F51B31F1E}" dt="2025-09-09T01:41:20.499" v="15" actId="115"/>
          <ac:spMkLst>
            <pc:docMk/>
            <pc:sldMk cId="3195422136" sldId="272"/>
            <ac:spMk id="125" creationId="{48B78001-DC5A-6994-9882-57E76FDD232D}"/>
          </ac:spMkLst>
        </pc:spChg>
      </pc:sldChg>
      <pc:sldChg chg="modSp del mod modAnim">
        <pc:chgData name="Oliver Eales" userId="f991b628-a622-4546-b24a-15fe02d6088b" providerId="ADAL" clId="{22605E99-9235-481A-A2DF-EA8F51B31F1E}" dt="2025-09-09T02:08:07.290" v="470" actId="47"/>
        <pc:sldMkLst>
          <pc:docMk/>
          <pc:sldMk cId="534914379" sldId="276"/>
        </pc:sldMkLst>
      </pc:sldChg>
      <pc:sldChg chg="addSp delSp modSp mod ord delAnim modAnim">
        <pc:chgData name="Oliver Eales" userId="f991b628-a622-4546-b24a-15fe02d6088b" providerId="ADAL" clId="{22605E99-9235-481A-A2DF-EA8F51B31F1E}" dt="2025-09-09T03:46:23.159" v="946"/>
        <pc:sldMkLst>
          <pc:docMk/>
          <pc:sldMk cId="1743938892" sldId="279"/>
        </pc:sldMkLst>
        <pc:spChg chg="add mod">
          <ac:chgData name="Oliver Eales" userId="f991b628-a622-4546-b24a-15fe02d6088b" providerId="ADAL" clId="{22605E99-9235-481A-A2DF-EA8F51B31F1E}" dt="2025-09-09T03:44:04.978" v="838" actId="1076"/>
          <ac:spMkLst>
            <pc:docMk/>
            <pc:sldMk cId="1743938892" sldId="279"/>
            <ac:spMk id="12" creationId="{71483C9D-A70D-1CAF-888A-957BB658B8E3}"/>
          </ac:spMkLst>
        </pc:spChg>
        <pc:spChg chg="add mod">
          <ac:chgData name="Oliver Eales" userId="f991b628-a622-4546-b24a-15fe02d6088b" providerId="ADAL" clId="{22605E99-9235-481A-A2DF-EA8F51B31F1E}" dt="2025-09-09T03:44:47.705" v="867" actId="6549"/>
          <ac:spMkLst>
            <pc:docMk/>
            <pc:sldMk cId="1743938892" sldId="279"/>
            <ac:spMk id="17" creationId="{502E44C4-2B6B-3BC1-A7C0-AC56267E307D}"/>
          </ac:spMkLst>
        </pc:spChg>
        <pc:spChg chg="add mod">
          <ac:chgData name="Oliver Eales" userId="f991b628-a622-4546-b24a-15fe02d6088b" providerId="ADAL" clId="{22605E99-9235-481A-A2DF-EA8F51B31F1E}" dt="2025-09-09T03:45:36.818" v="943" actId="1076"/>
          <ac:spMkLst>
            <pc:docMk/>
            <pc:sldMk cId="1743938892" sldId="279"/>
            <ac:spMk id="22" creationId="{7D376D95-FF16-B399-3CD1-F3B3DE553910}"/>
          </ac:spMkLst>
        </pc:spChg>
        <pc:spChg chg="mod">
          <ac:chgData name="Oliver Eales" userId="f991b628-a622-4546-b24a-15fe02d6088b" providerId="ADAL" clId="{22605E99-9235-481A-A2DF-EA8F51B31F1E}" dt="2025-09-09T02:52:24.926" v="576" actId="20577"/>
          <ac:spMkLst>
            <pc:docMk/>
            <pc:sldMk cId="1743938892" sldId="279"/>
            <ac:spMk id="125" creationId="{1336DA0C-1F90-964E-95DE-AEFB72DCA90C}"/>
          </ac:spMkLst>
        </pc:spChg>
        <pc:cxnChg chg="add mod">
          <ac:chgData name="Oliver Eales" userId="f991b628-a622-4546-b24a-15fe02d6088b" providerId="ADAL" clId="{22605E99-9235-481A-A2DF-EA8F51B31F1E}" dt="2025-09-09T03:44:16.633" v="841" actId="208"/>
          <ac:cxnSpMkLst>
            <pc:docMk/>
            <pc:sldMk cId="1743938892" sldId="279"/>
            <ac:cxnSpMk id="13" creationId="{B9FEF246-CC9E-27D2-4FA9-62D47D5E9231}"/>
          </ac:cxnSpMkLst>
        </pc:cxnChg>
        <pc:cxnChg chg="add mod">
          <ac:chgData name="Oliver Eales" userId="f991b628-a622-4546-b24a-15fe02d6088b" providerId="ADAL" clId="{22605E99-9235-481A-A2DF-EA8F51B31F1E}" dt="2025-09-09T03:44:33.357" v="860" actId="14100"/>
          <ac:cxnSpMkLst>
            <pc:docMk/>
            <pc:sldMk cId="1743938892" sldId="279"/>
            <ac:cxnSpMk id="14" creationId="{83AD9B2A-3780-2259-E1EB-D2415FFF54BD}"/>
          </ac:cxnSpMkLst>
        </pc:cxnChg>
        <pc:cxnChg chg="add mod">
          <ac:chgData name="Oliver Eales" userId="f991b628-a622-4546-b24a-15fe02d6088b" providerId="ADAL" clId="{22605E99-9235-481A-A2DF-EA8F51B31F1E}" dt="2025-09-09T03:45:32.117" v="942" actId="1076"/>
          <ac:cxnSpMkLst>
            <pc:docMk/>
            <pc:sldMk cId="1743938892" sldId="279"/>
            <ac:cxnSpMk id="16" creationId="{10F98D0A-377D-E66D-3C01-F3A61BB78395}"/>
          </ac:cxnSpMkLst>
        </pc:cxnChg>
      </pc:sldChg>
      <pc:sldChg chg="del">
        <pc:chgData name="Oliver Eales" userId="f991b628-a622-4546-b24a-15fe02d6088b" providerId="ADAL" clId="{22605E99-9235-481A-A2DF-EA8F51B31F1E}" dt="2025-09-09T02:09:41.687" v="471" actId="47"/>
        <pc:sldMkLst>
          <pc:docMk/>
          <pc:sldMk cId="655710994" sldId="280"/>
        </pc:sldMkLst>
      </pc:sldChg>
      <pc:sldChg chg="delSp del mod">
        <pc:chgData name="Oliver Eales" userId="f991b628-a622-4546-b24a-15fe02d6088b" providerId="ADAL" clId="{22605E99-9235-481A-A2DF-EA8F51B31F1E}" dt="2025-09-09T03:04:36.501" v="766" actId="47"/>
        <pc:sldMkLst>
          <pc:docMk/>
          <pc:sldMk cId="4136191976" sldId="285"/>
        </pc:sldMkLst>
      </pc:sldChg>
      <pc:sldChg chg="del">
        <pc:chgData name="Oliver Eales" userId="f991b628-a622-4546-b24a-15fe02d6088b" providerId="ADAL" clId="{22605E99-9235-481A-A2DF-EA8F51B31F1E}" dt="2025-09-09T01:54:32.823" v="276" actId="47"/>
        <pc:sldMkLst>
          <pc:docMk/>
          <pc:sldMk cId="3440397611" sldId="286"/>
        </pc:sldMkLst>
      </pc:sldChg>
      <pc:sldChg chg="del">
        <pc:chgData name="Oliver Eales" userId="f991b628-a622-4546-b24a-15fe02d6088b" providerId="ADAL" clId="{22605E99-9235-481A-A2DF-EA8F51B31F1E}" dt="2025-09-09T01:55:58.727" v="278" actId="2696"/>
        <pc:sldMkLst>
          <pc:docMk/>
          <pc:sldMk cId="375800876" sldId="287"/>
        </pc:sldMkLst>
      </pc:sldChg>
      <pc:sldChg chg="add">
        <pc:chgData name="Oliver Eales" userId="f991b628-a622-4546-b24a-15fe02d6088b" providerId="ADAL" clId="{22605E99-9235-481A-A2DF-EA8F51B31F1E}" dt="2025-09-09T01:56:01.077" v="279"/>
        <pc:sldMkLst>
          <pc:docMk/>
          <pc:sldMk cId="4004721757" sldId="287"/>
        </pc:sldMkLst>
      </pc:sldChg>
      <pc:sldChg chg="delSp modSp del mod delAnim">
        <pc:chgData name="Oliver Eales" userId="f991b628-a622-4546-b24a-15fe02d6088b" providerId="ADAL" clId="{22605E99-9235-481A-A2DF-EA8F51B31F1E}" dt="2025-09-09T02:58:47.816" v="627" actId="47"/>
        <pc:sldMkLst>
          <pc:docMk/>
          <pc:sldMk cId="2624523333" sldId="291"/>
        </pc:sldMkLst>
      </pc:sldChg>
      <pc:sldChg chg="addSp modSp del mod modAnim">
        <pc:chgData name="Oliver Eales" userId="f991b628-a622-4546-b24a-15fe02d6088b" providerId="ADAL" clId="{22605E99-9235-481A-A2DF-EA8F51B31F1E}" dt="2025-09-09T01:43:06.013" v="29" actId="47"/>
        <pc:sldMkLst>
          <pc:docMk/>
          <pc:sldMk cId="1703414171" sldId="292"/>
        </pc:sldMkLst>
      </pc:sldChg>
      <pc:sldChg chg="modSp add">
        <pc:chgData name="Oliver Eales" userId="f991b628-a622-4546-b24a-15fe02d6088b" providerId="ADAL" clId="{22605E99-9235-481A-A2DF-EA8F51B31F1E}" dt="2025-09-09T01:42:54.626" v="28" actId="20577"/>
        <pc:sldMkLst>
          <pc:docMk/>
          <pc:sldMk cId="1472691018" sldId="296"/>
        </pc:sldMkLst>
        <pc:spChg chg="mod">
          <ac:chgData name="Oliver Eales" userId="f991b628-a622-4546-b24a-15fe02d6088b" providerId="ADAL" clId="{22605E99-9235-481A-A2DF-EA8F51B31F1E}" dt="2025-09-09T01:42:54.626" v="28" actId="20577"/>
          <ac:spMkLst>
            <pc:docMk/>
            <pc:sldMk cId="1472691018" sldId="296"/>
            <ac:spMk id="124" creationId="{542F0A97-C9ED-1754-8614-50D488DA8793}"/>
          </ac:spMkLst>
        </pc:spChg>
      </pc:sldChg>
      <pc:sldChg chg="add">
        <pc:chgData name="Oliver Eales" userId="f991b628-a622-4546-b24a-15fe02d6088b" providerId="ADAL" clId="{22605E99-9235-481A-A2DF-EA8F51B31F1E}" dt="2025-09-09T01:54:00.574" v="275"/>
        <pc:sldMkLst>
          <pc:docMk/>
          <pc:sldMk cId="1684078833" sldId="297"/>
        </pc:sldMkLst>
      </pc:sldChg>
      <pc:sldChg chg="addSp delSp modSp add mod delAnim modAnim">
        <pc:chgData name="Oliver Eales" userId="f991b628-a622-4546-b24a-15fe02d6088b" providerId="ADAL" clId="{22605E99-9235-481A-A2DF-EA8F51B31F1E}" dt="2025-09-09T03:46:16.230" v="945"/>
        <pc:sldMkLst>
          <pc:docMk/>
          <pc:sldMk cId="4179737447" sldId="298"/>
        </pc:sldMkLst>
        <pc:spChg chg="mod">
          <ac:chgData name="Oliver Eales" userId="f991b628-a622-4546-b24a-15fe02d6088b" providerId="ADAL" clId="{22605E99-9235-481A-A2DF-EA8F51B31F1E}" dt="2025-09-09T03:03:14.312" v="709" actId="1076"/>
          <ac:spMkLst>
            <pc:docMk/>
            <pc:sldMk cId="4179737447" sldId="298"/>
            <ac:spMk id="3" creationId="{9B89EC0D-D383-072C-C83C-C30629EC50A7}"/>
          </ac:spMkLst>
        </pc:spChg>
        <pc:spChg chg="add mod">
          <ac:chgData name="Oliver Eales" userId="f991b628-a622-4546-b24a-15fe02d6088b" providerId="ADAL" clId="{22605E99-9235-481A-A2DF-EA8F51B31F1E}" dt="2025-09-09T03:03:14.312" v="709" actId="1076"/>
          <ac:spMkLst>
            <pc:docMk/>
            <pc:sldMk cId="4179737447" sldId="298"/>
            <ac:spMk id="23" creationId="{1962F3B2-6013-15FB-3410-3B123210FE35}"/>
          </ac:spMkLst>
        </pc:spChg>
        <pc:spChg chg="add mod">
          <ac:chgData name="Oliver Eales" userId="f991b628-a622-4546-b24a-15fe02d6088b" providerId="ADAL" clId="{22605E99-9235-481A-A2DF-EA8F51B31F1E}" dt="2025-09-09T03:02:34.438" v="697" actId="1076"/>
          <ac:spMkLst>
            <pc:docMk/>
            <pc:sldMk cId="4179737447" sldId="298"/>
            <ac:spMk id="30" creationId="{D18BB3C1-BF16-0786-16EF-5184D364FCDC}"/>
          </ac:spMkLst>
        </pc:spChg>
        <pc:spChg chg="add del mod">
          <ac:chgData name="Oliver Eales" userId="f991b628-a622-4546-b24a-15fe02d6088b" providerId="ADAL" clId="{22605E99-9235-481A-A2DF-EA8F51B31F1E}" dt="2025-09-09T03:03:43.703" v="765" actId="20577"/>
          <ac:spMkLst>
            <pc:docMk/>
            <pc:sldMk cId="4179737447" sldId="298"/>
            <ac:spMk id="125" creationId="{8F5162C9-CF1C-4BC4-2DFF-5F6A274A36C9}"/>
          </ac:spMkLst>
        </pc:spChg>
        <pc:spChg chg="mod">
          <ac:chgData name="Oliver Eales" userId="f991b628-a622-4546-b24a-15fe02d6088b" providerId="ADAL" clId="{22605E99-9235-481A-A2DF-EA8F51B31F1E}" dt="2025-09-09T02:04:46.011" v="466" actId="1076"/>
          <ac:spMkLst>
            <pc:docMk/>
            <pc:sldMk cId="4179737447" sldId="298"/>
            <ac:spMk id="127" creationId="{D981BFDB-C521-11C3-0616-38A274BF47F3}"/>
          </ac:spMkLst>
        </pc:spChg>
        <pc:cxnChg chg="mod">
          <ac:chgData name="Oliver Eales" userId="f991b628-a622-4546-b24a-15fe02d6088b" providerId="ADAL" clId="{22605E99-9235-481A-A2DF-EA8F51B31F1E}" dt="2025-09-09T03:03:14.312" v="709" actId="1076"/>
          <ac:cxnSpMkLst>
            <pc:docMk/>
            <pc:sldMk cId="4179737447" sldId="298"/>
            <ac:cxnSpMk id="5" creationId="{5FBB2B5E-A773-EDFE-A03A-412FF015F5B5}"/>
          </ac:cxnSpMkLst>
        </pc:cxnChg>
        <pc:cxnChg chg="add mod">
          <ac:chgData name="Oliver Eales" userId="f991b628-a622-4546-b24a-15fe02d6088b" providerId="ADAL" clId="{22605E99-9235-481A-A2DF-EA8F51B31F1E}" dt="2025-09-09T03:03:14.312" v="709" actId="1076"/>
          <ac:cxnSpMkLst>
            <pc:docMk/>
            <pc:sldMk cId="4179737447" sldId="298"/>
            <ac:cxnSpMk id="26" creationId="{375F1FB5-6207-8B36-FD14-FD2088352F99}"/>
          </ac:cxnSpMkLst>
        </pc:cxnChg>
      </pc:sldChg>
      <pc:sldChg chg="add">
        <pc:chgData name="Oliver Eales" userId="f991b628-a622-4546-b24a-15fe02d6088b" providerId="ADAL" clId="{22605E99-9235-481A-A2DF-EA8F51B31F1E}" dt="2025-09-09T02:58:46.276" v="626"/>
        <pc:sldMkLst>
          <pc:docMk/>
          <pc:sldMk cId="3565715523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3A55E-8BFB-4327-B16C-50EA9CFAE3A3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C5789-98FC-4AB3-89FB-7C781E437D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955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A3933C82-5EA8-0B7F-F421-BF1A6B52F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F06E14C1-08AD-A5BC-75D4-41B8A1AD5F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7DF31C4D-B6DF-9DB0-1B46-D32782B5A0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A77D54F9-05A4-E76B-09A9-16779DFA82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2432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82E3C097-C038-0F58-52F9-0C992C840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BE5E829F-DE7C-E28F-A82D-AF6429E45A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340C18F5-5D9E-27BB-A5BB-231E2577E2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FB3FE88A-53C2-61A5-6EB6-95ABD66A25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1817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CB7DD165-C39A-8688-81FA-CAE17BF94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35166F03-3D6F-A9D9-810B-128C4898F2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9A229435-7082-E6C7-02B9-AF07D35F6F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1F60A038-F098-474E-17DE-BD8762253F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2052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FCE7FCEB-864F-711B-E3A7-C6A8AE07B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B8ACA3B9-56A1-6E7C-010A-A49C29B6AF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63D2677D-AF55-A09D-3970-D45534F776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0E573DEA-9BB1-C16C-2F07-DDC1CAB175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0301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229F4D03-8B49-12DC-D656-056213E3E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57A5F35F-36A0-653A-AF36-63440581AB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72B24A84-91D1-3CCC-92E2-BE1FCB6D1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114CA6A6-F1A7-846C-BCF9-B6060CE974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0636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4A5B829A-B3B6-540A-123E-E5BF9E4BF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D2965037-11DB-E66D-0A9B-C56E22A9E6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1473DF5B-9564-3987-43C3-F9C9D19C12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48FADF1B-53FB-2D83-4A96-528118988B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0206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A90DB0F4-455A-1402-5D4A-208D4BA89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39C1D907-FAD3-C0F1-8844-DE6304D292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5584B839-DF51-D4B0-04C4-E350BFC420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1B1283B8-4061-F750-88B6-F38A35B757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4633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8BDE6698-7968-B969-B8E2-1B2D5D6D9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8B73DE52-8D14-6091-37AD-1EE0BAE51F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9D6D690B-0139-065A-245B-E9A6BAA12E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D48A441E-256E-CACD-F4C9-3FE537177E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7516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C750C066-1E07-8C00-27A4-B9C6927ED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1AE80AC1-E98E-33C0-8471-3BECA34474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7A497843-A79F-203E-8E9B-B47D33CEA7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E9ED30F5-7D60-BCCA-BC4D-F9399E8D63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0694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60C30198-048E-FFFF-E435-9B5366399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CAB9DB7B-14C1-4789-66AE-DA03B1D752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DA18D5AE-BAEE-F791-D862-210E1E8C64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24545FB7-5F1E-C99C-0437-32B67C1EB6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7967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EDCAB750-2579-5142-C47C-2FF13F5D3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6666E125-616D-4624-9427-D6B8864613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5D4DDBA8-C427-3111-5158-D51E0C742D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3C789E37-95E3-F716-EDE1-52DEC31BAA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495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630F2ECB-5D5C-1520-24AA-C2E02726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C83922A9-6B02-9A92-653E-5E642804FF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43C76F20-F7D3-969A-65E2-25234CE937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23489101-9FCF-7B72-E514-CE0AC52BF0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358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7E462189-BCA1-C437-62AE-1AA7266BD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D9B23B1F-17B9-824E-4EAE-E485B8C0D7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32EF89FA-4FAA-0E6D-2764-CDE415FE56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42956BCA-019B-8C07-62BB-59B7428836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5666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3F13A19E-BC41-456F-4C10-CC3423E6C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6DA0E850-DAB9-8321-E923-B0CB1D7E88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814DB4A9-73D8-4107-672D-E244D3FF34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A7681AB2-8973-486C-0757-A64035990D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3878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6A6CFB35-B74D-FB28-BAF5-D0DE0A2A3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4FD2C644-C53B-8760-3F40-484E7551E6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B7BCFA5D-325F-338B-55CC-281D15E915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D12421A9-87C1-0C55-3399-EAEFC8E051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4302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800F3E72-7B02-6BE2-F082-59E48970D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6AA19D30-73C1-29E0-FB94-DD5EA6E28B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5BF40368-08A8-16E1-B50D-3535AA192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716165F8-4B42-E153-8FD9-D3C5E4C8DF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439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61CDCDEC-2E48-EC51-B01A-80713AAE5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1016B495-6ECE-B7CC-7521-F5C9A78F3C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BEEAA276-BC54-D9E9-A451-31990D858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87B62CDC-BA7E-163A-5799-436F46ABAF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5848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5DCFA0CF-3C57-DD64-0C7E-C3CA40809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F8360A56-F87A-1833-614F-70B30A3EB7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DD91388F-14BD-5CAB-A363-912B4F4BF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FAAEC631-03EC-C275-C99F-B43AD4F0E5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6464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3732EA11-9D70-5DDF-2B7E-BD73C7D9D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AAC2BB61-1FB2-EA89-D331-C4061F952D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6B616129-D368-AC7B-964D-4685ED4A2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C0504028-C5B7-05A6-DB41-1C69B51998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865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77F55F82-A100-7992-E53B-F283B8B85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ff1cc942e_0_66:notes">
            <a:extLst>
              <a:ext uri="{FF2B5EF4-FFF2-40B4-BE49-F238E27FC236}">
                <a16:creationId xmlns:a16="http://schemas.microsoft.com/office/drawing/2014/main" id="{EB3747A2-71A8-FCE4-FDBE-9E0277E60C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33ff1cc942e_0_66:notes">
            <a:extLst>
              <a:ext uri="{FF2B5EF4-FFF2-40B4-BE49-F238E27FC236}">
                <a16:creationId xmlns:a16="http://schemas.microsoft.com/office/drawing/2014/main" id="{ED479FB4-0202-8D1E-50AC-B525118B08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33ff1cc942e_0_66:notes">
            <a:extLst>
              <a:ext uri="{FF2B5EF4-FFF2-40B4-BE49-F238E27FC236}">
                <a16:creationId xmlns:a16="http://schemas.microsoft.com/office/drawing/2014/main" id="{403B8592-768E-207F-5134-9C637C6978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6984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ff1cc942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33ff1cc942e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dirty="0"/>
              <a:t>Tobin et al 2025</a:t>
            </a:r>
            <a:endParaRPr dirty="0"/>
          </a:p>
        </p:txBody>
      </p:sp>
      <p:sp>
        <p:nvSpPr>
          <p:cNvPr id="104" name="Google Shape;104;g33ff1cc942e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3ff1cc942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33ff1cc942e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3" name="Google Shape;113;g33ff1cc942e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C7424C60-010C-AA6E-4F69-FDE5B6F4C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87190109-5304-0D7E-BED4-00E5AB8DB6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29F77D9E-678D-B828-E2FC-3443FCA155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7C1C2AE6-4F36-20AA-36FB-EFA2306658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8584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BD1205BA-EC19-C477-F229-A8D719BBF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A940C0EC-CD22-DF8A-40E8-774FF69189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E940FB3B-36B5-A090-D83F-816050F4F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C17DE891-1EF8-87A8-E89D-C8585B2854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1742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CB7DD165-C39A-8688-81FA-CAE17BF94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35166F03-3D6F-A9D9-810B-128C4898F2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9A229435-7082-E6C7-02B9-AF07D35F6F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1F60A038-F098-474E-17DE-BD8762253F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2052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6C67-549F-8812-2012-78793DC91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A2163-364D-1A64-9696-DF9FAF436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008C4-D0B3-1CB7-D04D-0FD0357E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C3BD7-C13D-C170-CDE8-285E70816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C4B9F-36FF-C557-F385-9945BE96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4636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4E69A-B820-04E0-07DB-FE8D62BA5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B35D3-EA35-33C8-C67B-52A3DA0B0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AE951-BDE9-6E4D-5D7C-B6178CBC8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ADF33-97A2-FD7C-1858-841E7558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D598C-2A7E-B76C-1EF2-2EC1C2BF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3660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4D612-8968-A2C1-CB40-48A29C611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D3541C-FC72-6837-DE6C-3209881C0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5E821-8B8A-F148-E2DC-000A4830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F6247-DDD5-2F23-F497-E32A84FB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1A637-B135-6C74-FBBA-A5D940A7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8517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15236-5BEE-E59A-8D35-FAF130BB2361}"/>
              </a:ext>
            </a:extLst>
          </p:cNvPr>
          <p:cNvSpPr txBox="1"/>
          <p:nvPr userDrawn="1"/>
        </p:nvSpPr>
        <p:spPr>
          <a:xfrm>
            <a:off x="838200" y="199658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720725" lvl="2" indent="-285750">
              <a:buFont typeface="Courier New" panose="02070309020205020404" pitchFamily="49" charset="0"/>
              <a:buChar char="o"/>
              <a:tabLst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036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A292-C324-82FE-F191-4610EA1F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4EE2D-A8B6-3B6A-F312-F1C1587D1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13B11-6C1F-9DEB-C651-6E57CA0A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8FF83-E2A5-AD37-3EAB-C69FCEF1C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80B74-B79B-3AE9-EF82-B7DF26D0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355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E2AD-A007-07D3-7198-D7B943C6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A972E-DFED-541F-7BA1-89497ABD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9CA20-607A-9A65-34BC-1B667B227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56251-67C0-E88E-D44F-0EC7BB802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E5D7C-93AF-18D5-CBC4-BE5A0092A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259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A8FA-F63E-9A47-E602-7C49B71F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0D065-A8A2-6889-DC33-BCF3D4EB1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966F8-BF6C-A3B6-279F-20C4EE7B8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14144-D4CE-6D6F-9E6A-E133CC1B1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E5B0A-8BA5-CD7E-7190-399DBEEC0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A4E30-3AB6-F1AE-CB98-AB2E3730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656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4A36-EFC7-3780-14B2-D1033170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6BA5C-F069-D5B8-B15C-705FE7CBB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DBB9B-EA9B-67AC-7E7E-1BE15729E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E2697-0C41-517C-D94D-0FD62D9E7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7F8C9F-25D1-5E82-8525-22DF0FE8D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555CAC-AD02-369A-DCF9-EB0D634CD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CE9266-D79B-CF5E-DA1F-AEB94CE8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03214A-ABCD-AEC6-EE3B-EA098D1F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3910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FCB6-DE31-E44C-7519-C3FF0945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CB69B-420D-7951-5D6C-80C2066AE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26A95A-0411-40FB-3BB8-26EF5AE0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F3B5C-3856-CE3F-3F8A-AE99C3A7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258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03AB60-958E-0489-6467-58CF805E6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A76795-7124-C49C-A45A-EA96CF826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AD218-F364-4CE3-3340-DF3BF08FD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2374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BF8C5-6A87-B765-5E6C-A75B041B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8958-31EA-181F-523A-B3014CB96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EDA7C-BDA1-2622-76A1-9CCA0FE06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EDF82-366A-8EC9-5AE7-014F62116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7E145-AC6E-FCB4-63D5-9B77681C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1388D-A439-BE6E-6C23-5B7F98F7B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033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4D2C-C0BF-512D-451C-DCBC5CDB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CE0277-439F-C8A6-9864-2DC03D1A5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89D2D-26B0-6496-4ED3-C1440B944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FEA9F-6034-9833-7746-7F64DB7F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6382-6E58-4F6E-EF1A-062D71888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0C78B-9186-6B42-DD8A-9437DFFCF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419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84282-3570-7BB9-0EF1-370D510B8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1F048-69FD-DAB4-2212-F971988EE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95A75-6B34-6455-DD39-94733AA2B1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C0B24-9628-404E-9651-3D1A2CA34903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4A5B5-83A4-3305-A8E8-AA09F9076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225E9-1B22-2ECE-0EE4-649E965E2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755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3.gif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6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20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0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80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4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919055" y="1922133"/>
            <a:ext cx="10426078" cy="2093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4000"/>
              <a:buFont typeface="Arial"/>
              <a:buNone/>
            </a:pPr>
            <a:r>
              <a:rPr lang="en-AU" sz="4000" b="1" u="sng" dirty="0">
                <a:solidFill>
                  <a:srgbClr val="262261"/>
                </a:solidFill>
              </a:rPr>
              <a:t>Lecture 4</a:t>
            </a:r>
            <a:br>
              <a:rPr lang="en-AU" sz="4000" b="1" u="sng" dirty="0">
                <a:solidFill>
                  <a:srgbClr val="262261"/>
                </a:solidFill>
              </a:rPr>
            </a:br>
            <a:r>
              <a:rPr lang="en-AU" sz="4000" b="1" dirty="0">
                <a:solidFill>
                  <a:srgbClr val="262261"/>
                </a:solidFill>
              </a:rPr>
              <a:t> Analysis of epidemic time-series part 1: quantifying temporal trends</a:t>
            </a:r>
            <a:endParaRPr sz="6600" dirty="0">
              <a:solidFill>
                <a:srgbClr val="262261"/>
              </a:solidFill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60094" y="4533691"/>
            <a:ext cx="9144000" cy="512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2400"/>
              <a:buNone/>
            </a:pPr>
            <a:r>
              <a:rPr lang="en-AU" b="1" dirty="0">
                <a:solidFill>
                  <a:srgbClr val="262261"/>
                </a:solidFill>
                <a:latin typeface="Arial"/>
                <a:ea typeface="Arial"/>
                <a:cs typeface="Arial"/>
                <a:sym typeface="Arial"/>
              </a:rPr>
              <a:t>Lecturer: </a:t>
            </a:r>
            <a:r>
              <a:rPr lang="en-AU" b="1">
                <a:solidFill>
                  <a:srgbClr val="262261"/>
                </a:solidFill>
                <a:latin typeface="Arial"/>
                <a:ea typeface="Arial"/>
                <a:cs typeface="Arial"/>
                <a:sym typeface="Arial"/>
              </a:rPr>
              <a:t>Oliver Eales</a:t>
            </a:r>
            <a:endParaRPr dirty="0">
              <a:solidFill>
                <a:srgbClr val="2622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37578AC9-0430-CB9F-AB7E-3261B0E33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15789" r="6860" b="16177"/>
          <a:stretch/>
        </p:blipFill>
        <p:spPr>
          <a:xfrm>
            <a:off x="7822670" y="0"/>
            <a:ext cx="4369330" cy="11732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FF5902B2-1038-59A2-06B9-0F83B5EA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F6F92515-19BD-0C0B-3D83-B3E18F857F4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261"/>
                  </a:buClr>
                  <a:buSzPts val="3600"/>
                  <a:buFont typeface="Arial"/>
                  <a:buNone/>
                </a:pPr>
                <a:r>
                  <a:rPr lang="en-AU" sz="3600" b="1" dirty="0">
                    <a:solidFill>
                      <a:srgbClr val="262261"/>
                    </a:solidFill>
                  </a:rPr>
                  <a:t>Infection incidence, the generation interval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endParaRPr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F6F92515-19BD-0C0B-3D83-B3E18F857F4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blipFill>
                <a:blip r:embed="rId4"/>
                <a:stretch>
                  <a:fillRect l="-1736" t="-18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02059066-07C6-FC8E-7037-F8DBE3D7D9DB}"/>
                  </a:ext>
                </a:extLst>
              </p:cNvPr>
              <p:cNvSpPr txBox="1"/>
              <p:nvPr/>
            </p:nvSpPr>
            <p:spPr>
              <a:xfrm>
                <a:off x="314567" y="1122365"/>
                <a:ext cx="11377800" cy="29387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generation interval (GI), describes the time between primary and secondary infections </a:t>
                </a:r>
                <a:r>
                  <a:rPr lang="en-AU" sz="2000" b="1" dirty="0">
                    <a:solidFill>
                      <a:srgbClr val="EE3A89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000" b="1" dirty="0">
                    <a:solidFill>
                      <a:srgbClr val="EE3A89"/>
                    </a:solidFill>
                  </a:rPr>
                  <a:t> is constant</a:t>
                </a: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EE3A89"/>
                  </a:solidFill>
                </a:endParaRP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GI describes the infectiousness of an individual (or population average) over time following infection, </a:t>
                </a:r>
                <a14:m>
                  <m:oMath xmlns:m="http://schemas.openxmlformats.org/officeDocument/2006/math"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</m:d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describes the expected number of secondary infections generated by an infected individual</a:t>
                </a: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rate of secondary infections at time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since infection at time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is given by: </a:t>
                </a:r>
              </a:p>
              <a:p>
                <a: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</a:pPr>
                <a:endParaRPr lang="en-AU" sz="2000" b="1" i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d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  <a:p>
                <a: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02059066-07C6-FC8E-7037-F8DBE3D7D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67" y="1122365"/>
                <a:ext cx="11377800" cy="2938788"/>
              </a:xfrm>
              <a:prstGeom prst="rect">
                <a:avLst/>
              </a:prstGeom>
              <a:blipFill>
                <a:blip r:embed="rId5"/>
                <a:stretch>
                  <a:fillRect l="-1125" t="-6432" r="-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7AFC4765-0758-971F-BB81-BE4513B583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10</a:t>
            </a:fld>
            <a:endParaRPr/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00A93F4D-C7DF-1D79-9164-D2851D268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7" y="4061153"/>
            <a:ext cx="5486411" cy="2743206"/>
          </a:xfrm>
          <a:prstGeom prst="rect">
            <a:avLst/>
          </a:prstGeom>
        </p:spPr>
      </p:pic>
      <p:pic>
        <p:nvPicPr>
          <p:cNvPr id="7" name="Picture 6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7057263E-61F6-E010-C4D9-350DD394EE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423" y="4061153"/>
            <a:ext cx="5486411" cy="2743206"/>
          </a:xfrm>
          <a:prstGeom prst="rect">
            <a:avLst/>
          </a:prstGeom>
        </p:spPr>
      </p:pic>
      <p:cxnSp>
        <p:nvCxnSpPr>
          <p:cNvPr id="8" name="Google Shape;186;p3">
            <a:extLst>
              <a:ext uri="{FF2B5EF4-FFF2-40B4-BE49-F238E27FC236}">
                <a16:creationId xmlns:a16="http://schemas.microsoft.com/office/drawing/2014/main" id="{B34A2869-BBFD-A773-0594-7F49E9469DB7}"/>
              </a:ext>
            </a:extLst>
          </p:cNvPr>
          <p:cNvCxnSpPr>
            <a:cxnSpLocks/>
          </p:cNvCxnSpPr>
          <p:nvPr/>
        </p:nvCxnSpPr>
        <p:spPr>
          <a:xfrm>
            <a:off x="5833535" y="5307942"/>
            <a:ext cx="541755" cy="0"/>
          </a:xfrm>
          <a:prstGeom prst="straightConnector1">
            <a:avLst/>
          </a:prstGeom>
          <a:noFill/>
          <a:ln w="38100" cap="flat" cmpd="sng">
            <a:solidFill>
              <a:srgbClr val="EE3A8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6AEF4FDD-A622-9ACF-E732-2521618ACD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78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02FCC324-4164-E7CD-23D0-79BA1FC57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BC5F4F74-FE85-683C-03F4-6870525557D2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261"/>
                  </a:buClr>
                  <a:buSzPts val="3600"/>
                  <a:buFont typeface="Arial"/>
                  <a:buNone/>
                </a:pPr>
                <a:r>
                  <a:rPr lang="en-AU" sz="3600" b="1" dirty="0">
                    <a:solidFill>
                      <a:srgbClr val="262261"/>
                    </a:solidFill>
                  </a:rPr>
                  <a:t>Infection incidence, the generation interval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endParaRPr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BC5F4F74-FE85-683C-03F4-6870525557D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blipFill>
                <a:blip r:embed="rId4"/>
                <a:stretch>
                  <a:fillRect l="-1736" t="-18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323FC842-A430-FE51-D6F3-CBC5E377557F}"/>
                  </a:ext>
                </a:extLst>
              </p:cNvPr>
              <p:cNvSpPr txBox="1"/>
              <p:nvPr/>
            </p:nvSpPr>
            <p:spPr>
              <a:xfrm>
                <a:off x="297634" y="1176004"/>
                <a:ext cx="11377800" cy="2565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We can quantify how infections in the past gave rise to infections at the current time point.</a:t>
                </a: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AU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AU" sz="2000" b="1" i="1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AU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AU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d>
                            <m:dPr>
                              <m:ctrlPr>
                                <a:rPr lang="en-AU" sz="2000" b="1" i="1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1" i="1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AU" sz="2000" b="1" i="1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000" b="1" i="1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a:rPr lang="en-AU" sz="2000" b="1" i="1">
                              <a:solidFill>
                                <a:srgbClr val="86B8CD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AU" sz="2000" b="1" i="1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1" i="1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AU" sz="2000" b="1" i="1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d>
                        <m:dPr>
                          <m:ctrlPr>
                            <a:rPr lang="en-AU" sz="2000" b="1" i="1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d>
                        <m:d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AU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AU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en-AU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AU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AU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AU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d>
                            <m:dPr>
                              <m:ctrlPr>
                                <a:rPr lang="en-AU" sz="2000" b="1" i="1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1" i="1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AU" sz="2000" b="1" i="1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000" b="1" i="1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a:rPr lang="en-AU" sz="2000" b="1" i="1">
                              <a:solidFill>
                                <a:srgbClr val="86B8CD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AU" sz="2000" b="1" i="1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1" i="1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323FC842-A430-FE51-D6F3-CBC5E3775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34" y="1176004"/>
                <a:ext cx="11377800" cy="2565160"/>
              </a:xfrm>
              <a:prstGeom prst="rect">
                <a:avLst/>
              </a:prstGeom>
              <a:blipFill>
                <a:blip r:embed="rId5"/>
                <a:stretch>
                  <a:fillRect l="-1125" t="-7601" r="-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5E71FF02-F3CE-FC86-2DB2-9314FAFB0D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61421" y="6387376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11</a:t>
            </a:fld>
            <a:endParaRPr/>
          </a:p>
        </p:txBody>
      </p:sp>
      <p:sp>
        <p:nvSpPr>
          <p:cNvPr id="5" name="Google Shape;125;g33ff1cc942e_0_88">
            <a:extLst>
              <a:ext uri="{FF2B5EF4-FFF2-40B4-BE49-F238E27FC236}">
                <a16:creationId xmlns:a16="http://schemas.microsoft.com/office/drawing/2014/main" id="{CB54C6B1-3D64-A6F1-9711-7FD9B898EC1D}"/>
              </a:ext>
            </a:extLst>
          </p:cNvPr>
          <p:cNvSpPr txBox="1"/>
          <p:nvPr/>
        </p:nvSpPr>
        <p:spPr>
          <a:xfrm>
            <a:off x="7874000" y="1531649"/>
            <a:ext cx="1769534" cy="92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EE3A89"/>
                </a:solidFill>
              </a:rPr>
              <a:t>Effective reproduction number</a:t>
            </a:r>
          </a:p>
        </p:txBody>
      </p:sp>
      <p:sp>
        <p:nvSpPr>
          <p:cNvPr id="6" name="Google Shape;125;g33ff1cc942e_0_88">
            <a:extLst>
              <a:ext uri="{FF2B5EF4-FFF2-40B4-BE49-F238E27FC236}">
                <a16:creationId xmlns:a16="http://schemas.microsoft.com/office/drawing/2014/main" id="{82A08ED7-3EF2-50EA-D22F-DC6C2181FDF7}"/>
              </a:ext>
            </a:extLst>
          </p:cNvPr>
          <p:cNvSpPr txBox="1"/>
          <p:nvPr/>
        </p:nvSpPr>
        <p:spPr>
          <a:xfrm>
            <a:off x="5462682" y="1541522"/>
            <a:ext cx="2379133" cy="29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86B8CD"/>
                </a:solidFill>
              </a:rPr>
              <a:t>GI distribution </a:t>
            </a:r>
          </a:p>
        </p:txBody>
      </p:sp>
      <p:cxnSp>
        <p:nvCxnSpPr>
          <p:cNvPr id="7" name="Google Shape;186;p3">
            <a:extLst>
              <a:ext uri="{FF2B5EF4-FFF2-40B4-BE49-F238E27FC236}">
                <a16:creationId xmlns:a16="http://schemas.microsoft.com/office/drawing/2014/main" id="{75899D27-8A34-6615-630F-EECB28B34995}"/>
              </a:ext>
            </a:extLst>
          </p:cNvPr>
          <p:cNvCxnSpPr>
            <a:cxnSpLocks/>
          </p:cNvCxnSpPr>
          <p:nvPr/>
        </p:nvCxnSpPr>
        <p:spPr>
          <a:xfrm flipH="1">
            <a:off x="7315199" y="1827635"/>
            <a:ext cx="558801" cy="374058"/>
          </a:xfrm>
          <a:prstGeom prst="straightConnector1">
            <a:avLst/>
          </a:prstGeom>
          <a:noFill/>
          <a:ln w="38100" cap="flat" cmpd="sng">
            <a:solidFill>
              <a:srgbClr val="EE3A8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" name="Google Shape;186;p3">
            <a:extLst>
              <a:ext uri="{FF2B5EF4-FFF2-40B4-BE49-F238E27FC236}">
                <a16:creationId xmlns:a16="http://schemas.microsoft.com/office/drawing/2014/main" id="{43000C6B-9A25-E9CD-7E97-39D51B747BEE}"/>
              </a:ext>
            </a:extLst>
          </p:cNvPr>
          <p:cNvCxnSpPr>
            <a:cxnSpLocks/>
          </p:cNvCxnSpPr>
          <p:nvPr/>
        </p:nvCxnSpPr>
        <p:spPr>
          <a:xfrm>
            <a:off x="6606555" y="1864599"/>
            <a:ext cx="0" cy="396906"/>
          </a:xfrm>
          <a:prstGeom prst="straightConnector1">
            <a:avLst/>
          </a:prstGeom>
          <a:noFill/>
          <a:ln w="38100" cap="flat" cmpd="sng">
            <a:solidFill>
              <a:srgbClr val="86B8C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6;p3">
            <a:extLst>
              <a:ext uri="{FF2B5EF4-FFF2-40B4-BE49-F238E27FC236}">
                <a16:creationId xmlns:a16="http://schemas.microsoft.com/office/drawing/2014/main" id="{54CDA850-0799-F156-47F5-BAA283D7D245}"/>
              </a:ext>
            </a:extLst>
          </p:cNvPr>
          <p:cNvCxnSpPr>
            <a:cxnSpLocks/>
          </p:cNvCxnSpPr>
          <p:nvPr/>
        </p:nvCxnSpPr>
        <p:spPr>
          <a:xfrm>
            <a:off x="3117378" y="1953169"/>
            <a:ext cx="1065945" cy="339171"/>
          </a:xfrm>
          <a:prstGeom prst="straightConnector1">
            <a:avLst/>
          </a:prstGeom>
          <a:noFill/>
          <a:ln w="38100" cap="flat" cmpd="sng">
            <a:solidFill>
              <a:srgbClr val="26226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9" name="Picture 18" descr="A graph of a function&#10;&#10;AI-generated content may be incorrect.">
            <a:extLst>
              <a:ext uri="{FF2B5EF4-FFF2-40B4-BE49-F238E27FC236}">
                <a16:creationId xmlns:a16="http://schemas.microsoft.com/office/drawing/2014/main" id="{D14F1A1C-A9BB-62D0-FC3E-0674073FD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953" y="3811606"/>
            <a:ext cx="7289801" cy="3124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25;g33ff1cc942e_0_88">
                <a:extLst>
                  <a:ext uri="{FF2B5EF4-FFF2-40B4-BE49-F238E27FC236}">
                    <a16:creationId xmlns:a16="http://schemas.microsoft.com/office/drawing/2014/main" id="{DBE91BF8-0E26-5347-5D64-13DC1F7A8536}"/>
                  </a:ext>
                </a:extLst>
              </p:cNvPr>
              <p:cNvSpPr txBox="1"/>
              <p:nvPr/>
            </p:nvSpPr>
            <p:spPr>
              <a:xfrm>
                <a:off x="6214446" y="4480859"/>
                <a:ext cx="1142976" cy="4136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86B8CD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AU" sz="2000" b="1" i="1" smtClean="0">
                              <a:solidFill>
                                <a:srgbClr val="86B8C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 smtClean="0">
                              <a:solidFill>
                                <a:srgbClr val="86B8CD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d>
                    </m:oMath>
                  </m:oMathPara>
                </a14:m>
                <a:endParaRPr lang="en-AU" sz="2000" b="1" dirty="0">
                  <a:solidFill>
                    <a:srgbClr val="86B8CD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86B8CD"/>
                  </a:solidFill>
                </a:endParaRPr>
              </a:p>
            </p:txBody>
          </p:sp>
        </mc:Choice>
        <mc:Fallback xmlns="">
          <p:sp>
            <p:nvSpPr>
              <p:cNvPr id="20" name="Google Shape;125;g33ff1cc942e_0_88">
                <a:extLst>
                  <a:ext uri="{FF2B5EF4-FFF2-40B4-BE49-F238E27FC236}">
                    <a16:creationId xmlns:a16="http://schemas.microsoft.com/office/drawing/2014/main" id="{DBE91BF8-0E26-5347-5D64-13DC1F7A8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446" y="4480859"/>
                <a:ext cx="1142976" cy="4136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125;g33ff1cc942e_0_88">
                <a:extLst>
                  <a:ext uri="{FF2B5EF4-FFF2-40B4-BE49-F238E27FC236}">
                    <a16:creationId xmlns:a16="http://schemas.microsoft.com/office/drawing/2014/main" id="{4360C195-D0B4-D271-44CD-81DA8082497E}"/>
                  </a:ext>
                </a:extLst>
              </p:cNvPr>
              <p:cNvSpPr txBox="1"/>
              <p:nvPr/>
            </p:nvSpPr>
            <p:spPr>
              <a:xfrm>
                <a:off x="3373523" y="4416486"/>
                <a:ext cx="1257300" cy="3643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21" name="Google Shape;125;g33ff1cc942e_0_88">
                <a:extLst>
                  <a:ext uri="{FF2B5EF4-FFF2-40B4-BE49-F238E27FC236}">
                    <a16:creationId xmlns:a16="http://schemas.microsoft.com/office/drawing/2014/main" id="{4360C195-D0B4-D271-44CD-81DA80824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523" y="4416486"/>
                <a:ext cx="1257300" cy="364340"/>
              </a:xfrm>
              <a:prstGeom prst="rect">
                <a:avLst/>
              </a:prstGeom>
              <a:blipFill>
                <a:blip r:embed="rId8"/>
                <a:stretch>
                  <a:fillRect b="-2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125;g33ff1cc942e_0_88">
                <a:extLst>
                  <a:ext uri="{FF2B5EF4-FFF2-40B4-BE49-F238E27FC236}">
                    <a16:creationId xmlns:a16="http://schemas.microsoft.com/office/drawing/2014/main" id="{9E0F0F18-9CCA-07C3-FFE6-1B4F01270FFA}"/>
                  </a:ext>
                </a:extLst>
              </p:cNvPr>
              <p:cNvSpPr txBox="1"/>
              <p:nvPr/>
            </p:nvSpPr>
            <p:spPr>
              <a:xfrm>
                <a:off x="4630823" y="5373706"/>
                <a:ext cx="529499" cy="3643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22" name="Google Shape;125;g33ff1cc942e_0_88">
                <a:extLst>
                  <a:ext uri="{FF2B5EF4-FFF2-40B4-BE49-F238E27FC236}">
                    <a16:creationId xmlns:a16="http://schemas.microsoft.com/office/drawing/2014/main" id="{9E0F0F18-9CCA-07C3-FFE6-1B4F0127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23" y="5373706"/>
                <a:ext cx="529499" cy="364340"/>
              </a:xfrm>
              <a:prstGeom prst="rect">
                <a:avLst/>
              </a:prstGeom>
              <a:blipFill>
                <a:blip r:embed="rId9"/>
                <a:stretch>
                  <a:fillRect r="-54023" b="-22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125;g33ff1cc942e_0_88">
                <a:extLst>
                  <a:ext uri="{FF2B5EF4-FFF2-40B4-BE49-F238E27FC236}">
                    <a16:creationId xmlns:a16="http://schemas.microsoft.com/office/drawing/2014/main" id="{79D5802F-6B0D-2103-E4CE-CA7F39B01138}"/>
                  </a:ext>
                </a:extLst>
              </p:cNvPr>
              <p:cNvSpPr txBox="1"/>
              <p:nvPr/>
            </p:nvSpPr>
            <p:spPr>
              <a:xfrm>
                <a:off x="9621141" y="4357847"/>
                <a:ext cx="2274084" cy="16575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Contribution</a:t>
                </a:r>
              </a:p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to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:</a:t>
                </a:r>
              </a:p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d>
                      <m:r>
                        <a:rPr lang="en-AU" sz="2000" b="1" i="1" smtClean="0">
                          <a:solidFill>
                            <a:srgbClr val="86B8CD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AU" sz="2000" b="1" i="1" smtClean="0">
                              <a:solidFill>
                                <a:srgbClr val="86B8C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 smtClean="0">
                              <a:solidFill>
                                <a:srgbClr val="86B8CD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d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23" name="Google Shape;125;g33ff1cc942e_0_88">
                <a:extLst>
                  <a:ext uri="{FF2B5EF4-FFF2-40B4-BE49-F238E27FC236}">
                    <a16:creationId xmlns:a16="http://schemas.microsoft.com/office/drawing/2014/main" id="{79D5802F-6B0D-2103-E4CE-CA7F39B01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141" y="4357847"/>
                <a:ext cx="2274084" cy="1657530"/>
              </a:xfrm>
              <a:prstGeom prst="rect">
                <a:avLst/>
              </a:prstGeom>
              <a:blipFill>
                <a:blip r:embed="rId10"/>
                <a:stretch>
                  <a:fillRect l="-2681" t="-36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 descr="A graph of a function&#10;&#10;AI-generated content may be incorrect.">
            <a:extLst>
              <a:ext uri="{FF2B5EF4-FFF2-40B4-BE49-F238E27FC236}">
                <a16:creationId xmlns:a16="http://schemas.microsoft.com/office/drawing/2014/main" id="{EA49C74C-663F-A73E-23DE-AB3EBBDD5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53" y="3811606"/>
            <a:ext cx="7289802" cy="3124201"/>
          </a:xfrm>
          <a:prstGeom prst="rect">
            <a:avLst/>
          </a:prstGeom>
        </p:spPr>
      </p:pic>
      <p:cxnSp>
        <p:nvCxnSpPr>
          <p:cNvPr id="24" name="Google Shape;186;p3">
            <a:extLst>
              <a:ext uri="{FF2B5EF4-FFF2-40B4-BE49-F238E27FC236}">
                <a16:creationId xmlns:a16="http://schemas.microsoft.com/office/drawing/2014/main" id="{EB20D068-4618-4476-0DFE-BF56F1DCC0E3}"/>
              </a:ext>
            </a:extLst>
          </p:cNvPr>
          <p:cNvCxnSpPr>
            <a:cxnSpLocks/>
          </p:cNvCxnSpPr>
          <p:nvPr/>
        </p:nvCxnSpPr>
        <p:spPr>
          <a:xfrm flipH="1">
            <a:off x="9085069" y="4953348"/>
            <a:ext cx="456420" cy="238418"/>
          </a:xfrm>
          <a:prstGeom prst="straightConnector1">
            <a:avLst/>
          </a:prstGeom>
          <a:noFill/>
          <a:ln w="38100" cap="flat" cmpd="sng">
            <a:solidFill>
              <a:srgbClr val="26226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EA9F2DD0-0D5D-623A-B96D-C45CD39331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3" name="Google Shape;125;g33ff1cc942e_0_88">
            <a:extLst>
              <a:ext uri="{FF2B5EF4-FFF2-40B4-BE49-F238E27FC236}">
                <a16:creationId xmlns:a16="http://schemas.microsoft.com/office/drawing/2014/main" id="{63C75826-C18E-6DBA-020E-6E4A77EA0159}"/>
              </a:ext>
            </a:extLst>
          </p:cNvPr>
          <p:cNvSpPr txBox="1"/>
          <p:nvPr/>
        </p:nvSpPr>
        <p:spPr>
          <a:xfrm>
            <a:off x="8004788" y="3145948"/>
            <a:ext cx="2884013" cy="82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Infections incidence on previous days</a:t>
            </a:r>
          </a:p>
          <a:p>
            <a:pPr lvl="0"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</p:txBody>
      </p:sp>
      <p:sp>
        <p:nvSpPr>
          <p:cNvPr id="8" name="Google Shape;125;g33ff1cc942e_0_88">
            <a:extLst>
              <a:ext uri="{FF2B5EF4-FFF2-40B4-BE49-F238E27FC236}">
                <a16:creationId xmlns:a16="http://schemas.microsoft.com/office/drawing/2014/main" id="{5A3A06C8-8F7E-D2E5-5CC6-5623B0578C99}"/>
              </a:ext>
            </a:extLst>
          </p:cNvPr>
          <p:cNvSpPr txBox="1"/>
          <p:nvPr/>
        </p:nvSpPr>
        <p:spPr>
          <a:xfrm>
            <a:off x="1363579" y="1625376"/>
            <a:ext cx="1753799" cy="92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Infection incidence on current day</a:t>
            </a:r>
          </a:p>
          <a:p>
            <a:pPr lvl="0"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</p:txBody>
      </p:sp>
      <p:cxnSp>
        <p:nvCxnSpPr>
          <p:cNvPr id="14" name="Google Shape;186;p3">
            <a:extLst>
              <a:ext uri="{FF2B5EF4-FFF2-40B4-BE49-F238E27FC236}">
                <a16:creationId xmlns:a16="http://schemas.microsoft.com/office/drawing/2014/main" id="{D2828BAD-198F-8EE0-5BEA-B0BD35A3C16D}"/>
              </a:ext>
            </a:extLst>
          </p:cNvPr>
          <p:cNvCxnSpPr>
            <a:cxnSpLocks/>
          </p:cNvCxnSpPr>
          <p:nvPr/>
        </p:nvCxnSpPr>
        <p:spPr>
          <a:xfrm flipH="1" flipV="1">
            <a:off x="6858000" y="3377697"/>
            <a:ext cx="983815" cy="300330"/>
          </a:xfrm>
          <a:prstGeom prst="straightConnector1">
            <a:avLst/>
          </a:prstGeom>
          <a:noFill/>
          <a:ln w="38100" cap="flat" cmpd="sng">
            <a:solidFill>
              <a:srgbClr val="26226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08166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BC2DABF7-18E8-4052-EB94-DCD7D0E06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542F0A97-C9ED-1754-8614-50D488DA8793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Clr>
                    <a:srgbClr val="262261"/>
                  </a:buClr>
                  <a:buSzPts val="3600"/>
                </a:pPr>
                <a:r>
                  <a:rPr lang="en-AU" sz="3600" b="1" dirty="0">
                    <a:solidFill>
                      <a:srgbClr val="262261"/>
                    </a:solidFill>
                  </a:rPr>
                  <a:t>How do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sz="3600" b="1" dirty="0">
                    <a:solidFill>
                      <a:srgbClr val="262261"/>
                    </a:solidFill>
                  </a:rPr>
                  <a:t>?</a:t>
                </a:r>
                <a:endParaRPr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542F0A97-C9ED-1754-8614-50D488DA879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blipFill>
                <a:blip r:embed="rId3"/>
                <a:stretch>
                  <a:fillRect l="-17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32E2B42D-E0C7-ADFD-4E17-64D17036A00E}"/>
                  </a:ext>
                </a:extLst>
              </p:cNvPr>
              <p:cNvSpPr txBox="1"/>
              <p:nvPr/>
            </p:nvSpPr>
            <p:spPr>
              <a:xfrm>
                <a:off x="314567" y="1195514"/>
                <a:ext cx="9011046" cy="39398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If we have a perfect time series of the infection incidence and an estimate for the generation interval, then we can straightforwardly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: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429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1" i="1" u="none" strike="noStrike" cap="none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en-AU" sz="2000" b="1" i="1" u="none" strike="noStrike" cap="none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u="none" strike="noStrike" cap="none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𝒆</m:t>
                          </m:r>
                        </m:sub>
                      </m:sSub>
                      <m:d>
                        <m:dPr>
                          <m:ctrlPr>
                            <a:rPr lang="en-AU" sz="2000" b="1" i="1" u="none" strike="noStrike" cap="none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lang="en-AU" sz="2000" b="1" i="1" u="none" strike="noStrike" cap="none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𝒕</m:t>
                          </m:r>
                        </m:e>
                      </m:d>
                      <m:r>
                        <a:rPr lang="en-AU" sz="2000" b="1" i="1" u="none" strike="noStrike" cap="none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lang="en-AU" sz="2000" b="1" i="1" u="none" strike="noStrike" cap="none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fPr>
                        <m:num>
                          <m:r>
                            <a:rPr lang="en-AU" sz="2000" b="1" i="1" u="none" strike="noStrike" cap="none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𝑰</m:t>
                          </m:r>
                          <m:d>
                            <m:dPr>
                              <m:ctrlPr>
                                <a:rPr lang="en-AU" sz="2000" b="1" i="1" u="none" strike="noStrike" cap="none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AU" sz="2000" b="1" i="1" u="none" strike="noStrike" cap="none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AU" sz="2000" b="1" i="1" u="none" strike="noStrike" cap="none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</m:ctrlPr>
                            </m:naryPr>
                            <m:sub>
                              <m:r>
                                <a:rPr lang="en-AU" sz="2000" b="1" i="1" u="none" strike="noStrike" cap="none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𝝉</m:t>
                              </m:r>
                              <m:r>
                                <a:rPr lang="en-AU" sz="2000" b="1" i="1" u="none" strike="noStrike" cap="none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=</m:t>
                              </m:r>
                              <m:r>
                                <a:rPr lang="en-AU" sz="2000" b="1" i="1" u="none" strike="noStrike" cap="none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AU" sz="2000" b="1" i="1" u="none" strike="noStrike" cap="none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d>
                                <m:dPr>
                                  <m:ctrlPr>
                                    <a:rPr lang="en-AU" sz="2000" b="1" i="1">
                                      <a:solidFill>
                                        <a:srgbClr val="26226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000" b="1" i="1">
                                      <a:solidFill>
                                        <a:srgbClr val="26226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AU" sz="2000" b="1" i="1">
                                      <a:solidFill>
                                        <a:srgbClr val="26226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sz="2000" b="1" i="1">
                                      <a:solidFill>
                                        <a:srgbClr val="262261"/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  <m:r>
                                <a:rPr lang="en-AU" sz="2000" b="1" i="1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AU" sz="2000" b="1" i="1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000" b="1" i="1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  <m:r>
                                <a:rPr lang="en-AU" sz="2000" b="1" i="1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AU" sz="2000" b="1" i="0" u="none" strike="noStrike" cap="none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32E2B42D-E0C7-ADFD-4E17-64D17036A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67" y="1195514"/>
                <a:ext cx="9011046" cy="3939804"/>
              </a:xfrm>
              <a:prstGeom prst="rect">
                <a:avLst/>
              </a:prstGeom>
              <a:blipFill>
                <a:blip r:embed="rId4"/>
                <a:stretch>
                  <a:fillRect l="-1421" t="-47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CC9B5313-BA0E-1E2F-E71D-EB328478E5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12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25;g33ff1cc942e_0_88">
                <a:extLst>
                  <a:ext uri="{FF2B5EF4-FFF2-40B4-BE49-F238E27FC236}">
                    <a16:creationId xmlns:a16="http://schemas.microsoft.com/office/drawing/2014/main" id="{8B24242B-60CB-B9FF-214B-B5FF3C7FA3EC}"/>
                  </a:ext>
                </a:extLst>
              </p:cNvPr>
              <p:cNvSpPr txBox="1"/>
              <p:nvPr/>
            </p:nvSpPr>
            <p:spPr>
              <a:xfrm>
                <a:off x="500827" y="5552194"/>
                <a:ext cx="6874233" cy="1486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 sz="2000" b="1" u="sng" dirty="0">
                  <a:solidFill>
                    <a:srgbClr val="262261"/>
                  </a:solidFill>
                </a:endParaRPr>
              </a:p>
              <a:p>
                <a:pPr marL="3429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i="0" u="none" strike="noStrike" cap="none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We perform the summation up to some limit </a:t>
                </a:r>
                <a14:m>
                  <m:oMath xmlns:m="http://schemas.openxmlformats.org/officeDocument/2006/math">
                    <m:r>
                      <a:rPr lang="en-AU" sz="2000" b="1" i="1" u="none" strike="noStrike" cap="none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𝒏</m:t>
                    </m:r>
                  </m:oMath>
                </a14:m>
                <a:r>
                  <a:rPr lang="en-AU" sz="2000" b="1" i="0" u="none" strike="noStrike" cap="none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 for computational feasibility (value at which </a:t>
                </a:r>
                <a14:m>
                  <m:oMath xmlns:m="http://schemas.openxmlformats.org/officeDocument/2006/math">
                    <m:r>
                      <a:rPr lang="en-AU" sz="2000" b="1" i="1" u="none" strike="noStrike" cap="none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𝒈</m:t>
                    </m:r>
                    <m:d>
                      <m:dPr>
                        <m:ctrlPr>
                          <a:rPr lang="en-AU" sz="2000" b="1" i="1" u="none" strike="noStrike" cap="none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dPr>
                      <m:e>
                        <m:r>
                          <a:rPr lang="en-AU" sz="2000" b="1" i="1" u="none" strike="noStrike" cap="none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𝒏</m:t>
                        </m:r>
                      </m:e>
                    </m:d>
                    <m:r>
                      <a:rPr lang="en-AU" sz="2000" b="1" i="1" u="none" strike="noStrike" cap="none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≈</m:t>
                    </m:r>
                    <m:r>
                      <a:rPr lang="en-AU" sz="2000" b="1" i="1" u="none" strike="noStrike" cap="none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𝟎</m:t>
                    </m:r>
                  </m:oMath>
                </a14:m>
                <a:r>
                  <a:rPr lang="en-AU" sz="2000" b="1" i="0" u="none" strike="noStrike" cap="none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 lang="en-AU" sz="2000" b="1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" name="Google Shape;125;g33ff1cc942e_0_88">
                <a:extLst>
                  <a:ext uri="{FF2B5EF4-FFF2-40B4-BE49-F238E27FC236}">
                    <a16:creationId xmlns:a16="http://schemas.microsoft.com/office/drawing/2014/main" id="{8B24242B-60CB-B9FF-214B-B5FF3C7FA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27" y="5552194"/>
                <a:ext cx="6874233" cy="1486727"/>
              </a:xfrm>
              <a:prstGeom prst="rect">
                <a:avLst/>
              </a:prstGeom>
              <a:blipFill>
                <a:blip r:embed="rId5"/>
                <a:stretch>
                  <a:fillRect l="-18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6E241BE0-73ED-CB43-50E4-F1E398DD3D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8" name="Picture 7" descr="A blue line graph on a white background&#10;&#10;AI-generated content may be incorrect.">
            <a:extLst>
              <a:ext uri="{FF2B5EF4-FFF2-40B4-BE49-F238E27FC236}">
                <a16:creationId xmlns:a16="http://schemas.microsoft.com/office/drawing/2014/main" id="{73E515BE-C86B-61DF-7C95-2BDA3C7021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07" y="4590383"/>
            <a:ext cx="2645553" cy="2267617"/>
          </a:xfrm>
          <a:prstGeom prst="rect">
            <a:avLst/>
          </a:prstGeom>
        </p:spPr>
      </p:pic>
      <p:sp>
        <p:nvSpPr>
          <p:cNvPr id="2" name="Google Shape;125;g33ff1cc942e_0_88">
            <a:extLst>
              <a:ext uri="{FF2B5EF4-FFF2-40B4-BE49-F238E27FC236}">
                <a16:creationId xmlns:a16="http://schemas.microsoft.com/office/drawing/2014/main" id="{9FC847D1-32D3-0788-3ACB-C36104F13838}"/>
              </a:ext>
            </a:extLst>
          </p:cNvPr>
          <p:cNvSpPr txBox="1"/>
          <p:nvPr/>
        </p:nvSpPr>
        <p:spPr>
          <a:xfrm>
            <a:off x="314567" y="2628559"/>
            <a:ext cx="1769534" cy="92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EE3A89"/>
                </a:solidFill>
              </a:rPr>
              <a:t>Effective reproduction number</a:t>
            </a:r>
          </a:p>
        </p:txBody>
      </p:sp>
      <p:sp>
        <p:nvSpPr>
          <p:cNvPr id="5" name="Google Shape;125;g33ff1cc942e_0_88">
            <a:extLst>
              <a:ext uri="{FF2B5EF4-FFF2-40B4-BE49-F238E27FC236}">
                <a16:creationId xmlns:a16="http://schemas.microsoft.com/office/drawing/2014/main" id="{A3DA9C8D-9F84-97C7-7BBB-4F4CC2E832BA}"/>
              </a:ext>
            </a:extLst>
          </p:cNvPr>
          <p:cNvSpPr txBox="1"/>
          <p:nvPr/>
        </p:nvSpPr>
        <p:spPr>
          <a:xfrm>
            <a:off x="7351894" y="3259160"/>
            <a:ext cx="2379133" cy="29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86B8CD"/>
                </a:solidFill>
              </a:rPr>
              <a:t>GI distribution </a:t>
            </a:r>
          </a:p>
          <a:p>
            <a:pPr lvl="0"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</p:txBody>
      </p:sp>
      <p:cxnSp>
        <p:nvCxnSpPr>
          <p:cNvPr id="7" name="Google Shape;186;p3">
            <a:extLst>
              <a:ext uri="{FF2B5EF4-FFF2-40B4-BE49-F238E27FC236}">
                <a16:creationId xmlns:a16="http://schemas.microsoft.com/office/drawing/2014/main" id="{570268DA-C4E9-309C-A837-766C0A76E20D}"/>
              </a:ext>
            </a:extLst>
          </p:cNvPr>
          <p:cNvCxnSpPr>
            <a:cxnSpLocks/>
          </p:cNvCxnSpPr>
          <p:nvPr/>
        </p:nvCxnSpPr>
        <p:spPr>
          <a:xfrm>
            <a:off x="2084101" y="3135028"/>
            <a:ext cx="1108587" cy="0"/>
          </a:xfrm>
          <a:prstGeom prst="straightConnector1">
            <a:avLst/>
          </a:prstGeom>
          <a:noFill/>
          <a:ln w="38100" cap="flat" cmpd="sng">
            <a:solidFill>
              <a:srgbClr val="EE3A8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" name="Google Shape;186;p3">
            <a:extLst>
              <a:ext uri="{FF2B5EF4-FFF2-40B4-BE49-F238E27FC236}">
                <a16:creationId xmlns:a16="http://schemas.microsoft.com/office/drawing/2014/main" id="{EFE32543-A240-0617-3FA0-B80C8EAF1C15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339401" y="3348115"/>
            <a:ext cx="1012493" cy="59212"/>
          </a:xfrm>
          <a:prstGeom prst="straightConnector1">
            <a:avLst/>
          </a:prstGeom>
          <a:noFill/>
          <a:ln w="38100" cap="flat" cmpd="sng">
            <a:solidFill>
              <a:srgbClr val="86B8C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" name="Google Shape;125;g33ff1cc942e_0_88">
            <a:extLst>
              <a:ext uri="{FF2B5EF4-FFF2-40B4-BE49-F238E27FC236}">
                <a16:creationId xmlns:a16="http://schemas.microsoft.com/office/drawing/2014/main" id="{8682E871-904C-B545-9F84-AD49AAB9BF29}"/>
              </a:ext>
            </a:extLst>
          </p:cNvPr>
          <p:cNvSpPr txBox="1"/>
          <p:nvPr/>
        </p:nvSpPr>
        <p:spPr>
          <a:xfrm>
            <a:off x="7009438" y="2475314"/>
            <a:ext cx="2721589" cy="82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Infection incidence on current day</a:t>
            </a:r>
          </a:p>
          <a:p>
            <a:pPr lvl="0"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</p:txBody>
      </p:sp>
      <p:cxnSp>
        <p:nvCxnSpPr>
          <p:cNvPr id="12" name="Google Shape;186;p3">
            <a:extLst>
              <a:ext uri="{FF2B5EF4-FFF2-40B4-BE49-F238E27FC236}">
                <a16:creationId xmlns:a16="http://schemas.microsoft.com/office/drawing/2014/main" id="{57858F06-7083-AC56-4B10-5B7777D1B0DF}"/>
              </a:ext>
            </a:extLst>
          </p:cNvPr>
          <p:cNvCxnSpPr>
            <a:cxnSpLocks/>
          </p:cNvCxnSpPr>
          <p:nvPr/>
        </p:nvCxnSpPr>
        <p:spPr>
          <a:xfrm flipH="1">
            <a:off x="5807586" y="2821760"/>
            <a:ext cx="1201852" cy="65722"/>
          </a:xfrm>
          <a:prstGeom prst="straightConnector1">
            <a:avLst/>
          </a:prstGeom>
          <a:noFill/>
          <a:ln w="38100" cap="flat" cmpd="sng">
            <a:solidFill>
              <a:srgbClr val="26226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" name="Google Shape;125;g33ff1cc942e_0_88">
            <a:extLst>
              <a:ext uri="{FF2B5EF4-FFF2-40B4-BE49-F238E27FC236}">
                <a16:creationId xmlns:a16="http://schemas.microsoft.com/office/drawing/2014/main" id="{2FB1B918-6AE0-CA7B-5E8B-38DA34F8E131}"/>
              </a:ext>
            </a:extLst>
          </p:cNvPr>
          <p:cNvSpPr txBox="1"/>
          <p:nvPr/>
        </p:nvSpPr>
        <p:spPr>
          <a:xfrm>
            <a:off x="7040212" y="3649679"/>
            <a:ext cx="2599967" cy="82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Infection incidence on previous days</a:t>
            </a:r>
          </a:p>
          <a:p>
            <a:pPr lvl="0"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</p:txBody>
      </p:sp>
      <p:cxnSp>
        <p:nvCxnSpPr>
          <p:cNvPr id="22" name="Google Shape;186;p3">
            <a:extLst>
              <a:ext uri="{FF2B5EF4-FFF2-40B4-BE49-F238E27FC236}">
                <a16:creationId xmlns:a16="http://schemas.microsoft.com/office/drawing/2014/main" id="{E43E0ED7-10DA-85F4-ED1C-E7CB45ED5048}"/>
              </a:ext>
            </a:extLst>
          </p:cNvPr>
          <p:cNvCxnSpPr>
            <a:cxnSpLocks/>
          </p:cNvCxnSpPr>
          <p:nvPr/>
        </p:nvCxnSpPr>
        <p:spPr>
          <a:xfrm flipH="1" flipV="1">
            <a:off x="5518715" y="3578244"/>
            <a:ext cx="1474631" cy="412168"/>
          </a:xfrm>
          <a:prstGeom prst="straightConnector1">
            <a:avLst/>
          </a:prstGeom>
          <a:noFill/>
          <a:ln w="38100" cap="flat" cmpd="sng">
            <a:solidFill>
              <a:srgbClr val="26226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6;p3">
            <a:extLst>
              <a:ext uri="{FF2B5EF4-FFF2-40B4-BE49-F238E27FC236}">
                <a16:creationId xmlns:a16="http://schemas.microsoft.com/office/drawing/2014/main" id="{F3DDE0B0-09EC-4EE7-7FD0-9C80CA68419E}"/>
              </a:ext>
            </a:extLst>
          </p:cNvPr>
          <p:cNvCxnSpPr>
            <a:cxnSpLocks/>
          </p:cNvCxnSpPr>
          <p:nvPr/>
        </p:nvCxnSpPr>
        <p:spPr>
          <a:xfrm>
            <a:off x="9620674" y="5724191"/>
            <a:ext cx="0" cy="755497"/>
          </a:xfrm>
          <a:prstGeom prst="straightConnector1">
            <a:avLst/>
          </a:prstGeom>
          <a:noFill/>
          <a:ln w="38100" cap="flat" cmpd="sng">
            <a:solidFill>
              <a:srgbClr val="86B8CD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3041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5" grpId="0"/>
      <p:bldP spid="11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7A901F0B-ED3C-10FE-0731-779F291B7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5487B183-E7DE-2AAA-5559-95A8D8E014B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Clr>
                    <a:srgbClr val="262261"/>
                  </a:buClr>
                  <a:buSzPts val="3600"/>
                </a:pPr>
                <a:r>
                  <a:rPr lang="en-AU" sz="3600" b="1" dirty="0">
                    <a:solidFill>
                      <a:srgbClr val="262261"/>
                    </a:solidFill>
                  </a:rPr>
                  <a:t>How do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sz="3600" b="1" dirty="0">
                    <a:solidFill>
                      <a:srgbClr val="262261"/>
                    </a:solidFill>
                  </a:rPr>
                  <a:t>?</a:t>
                </a:r>
                <a:endParaRPr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5487B183-E7DE-2AAA-5559-95A8D8E014B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blipFill>
                <a:blip r:embed="rId3"/>
                <a:stretch>
                  <a:fillRect l="-17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48B78001-DC5A-6994-9882-57E76FDD232D}"/>
                  </a:ext>
                </a:extLst>
              </p:cNvPr>
              <p:cNvSpPr txBox="1"/>
              <p:nvPr/>
            </p:nvSpPr>
            <p:spPr>
              <a:xfrm>
                <a:off x="328855" y="1436868"/>
                <a:ext cx="11377800" cy="2889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In general, we </a:t>
                </a:r>
                <a:r>
                  <a:rPr lang="en-AU" sz="2000" b="1" u="sng" dirty="0">
                    <a:solidFill>
                      <a:srgbClr val="262261"/>
                    </a:solidFill>
                  </a:rPr>
                  <a:t>cannot straightforwardly calculate</a:t>
                </a:r>
                <a:r>
                  <a:rPr lang="en-AU" sz="2000" b="1" dirty="0">
                    <a:solidFill>
                      <a:srgbClr val="26226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from data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Transmission and observation processes give rise to measurement noise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We will cover biases in the observation process in lecture 5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429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We can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</a:t>
                </a:r>
                <a:r>
                  <a:rPr lang="en-AU" sz="2000" b="1" u="sng" dirty="0">
                    <a:solidFill>
                      <a:srgbClr val="262261"/>
                    </a:solidFill>
                  </a:rPr>
                  <a:t>using statistical models </a:t>
                </a:r>
                <a:r>
                  <a:rPr lang="en-AU" sz="2000" b="1" dirty="0">
                    <a:solidFill>
                      <a:srgbClr val="262261"/>
                    </a:solidFill>
                  </a:rPr>
                  <a:t>that account for noise, but they require assumptions. For example: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changes smoothly?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can occasionally change sharply?</a:t>
                </a:r>
              </a:p>
              <a:p>
                <a:pPr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429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Need to be wary of these assumptions when interpreting estimates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endParaRPr lang="en-AU"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48B78001-DC5A-6994-9882-57E76FDD2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55" y="1436868"/>
                <a:ext cx="11377800" cy="2889913"/>
              </a:xfrm>
              <a:prstGeom prst="rect">
                <a:avLst/>
              </a:prstGeom>
              <a:blipFill>
                <a:blip r:embed="rId4"/>
                <a:stretch>
                  <a:fillRect l="-1125" t="-6751" b="-4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61FE8436-C6E8-99ED-FE0F-B1D4468BED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13</a:t>
            </a:fld>
            <a:endParaRPr/>
          </a:p>
        </p:txBody>
      </p:sp>
      <p:sp>
        <p:nvSpPr>
          <p:cNvPr id="5" name="Google Shape;125;g33ff1cc942e_0_88">
            <a:extLst>
              <a:ext uri="{FF2B5EF4-FFF2-40B4-BE49-F238E27FC236}">
                <a16:creationId xmlns:a16="http://schemas.microsoft.com/office/drawing/2014/main" id="{A2EFE2B4-0860-7C88-8772-36F57F231EC3}"/>
              </a:ext>
            </a:extLst>
          </p:cNvPr>
          <p:cNvSpPr txBox="1"/>
          <p:nvPr/>
        </p:nvSpPr>
        <p:spPr>
          <a:xfrm>
            <a:off x="8754533" y="6108577"/>
            <a:ext cx="3081855" cy="54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1600" b="1" dirty="0">
                <a:solidFill>
                  <a:srgbClr val="262261"/>
                </a:solidFill>
              </a:rPr>
              <a:t>Creswell et al. 2023. Journal of Theoretical Biology</a:t>
            </a:r>
          </a:p>
        </p:txBody>
      </p:sp>
      <p:pic>
        <p:nvPicPr>
          <p:cNvPr id="7" name="Picture 6" descr="A collage of graphs&#10;&#10;AI-generated content may be incorrect.">
            <a:extLst>
              <a:ext uri="{FF2B5EF4-FFF2-40B4-BE49-F238E27FC236}">
                <a16:creationId xmlns:a16="http://schemas.microsoft.com/office/drawing/2014/main" id="{CF14FE40-92F7-368D-3781-8F116E0B5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7" b="73928"/>
          <a:stretch/>
        </p:blipFill>
        <p:spPr>
          <a:xfrm>
            <a:off x="364083" y="4501697"/>
            <a:ext cx="2353721" cy="1838870"/>
          </a:xfrm>
          <a:prstGeom prst="rect">
            <a:avLst/>
          </a:prstGeom>
        </p:spPr>
      </p:pic>
      <p:pic>
        <p:nvPicPr>
          <p:cNvPr id="8" name="Picture 7" descr="A collage of graphs&#10;&#10;AI-generated content may be incorrect.">
            <a:extLst>
              <a:ext uri="{FF2B5EF4-FFF2-40B4-BE49-F238E27FC236}">
                <a16:creationId xmlns:a16="http://schemas.microsoft.com/office/drawing/2014/main" id="{04C7571D-1F98-45AA-A574-561EDC48F8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25" r="65748" b="24510"/>
          <a:stretch/>
        </p:blipFill>
        <p:spPr>
          <a:xfrm>
            <a:off x="5283204" y="4616443"/>
            <a:ext cx="2421467" cy="1690255"/>
          </a:xfrm>
          <a:prstGeom prst="rect">
            <a:avLst/>
          </a:prstGeom>
        </p:spPr>
      </p:pic>
      <p:pic>
        <p:nvPicPr>
          <p:cNvPr id="9" name="Picture 8" descr="A collage of graphs&#10;&#10;AI-generated content may be incorrect.">
            <a:extLst>
              <a:ext uri="{FF2B5EF4-FFF2-40B4-BE49-F238E27FC236}">
                <a16:creationId xmlns:a16="http://schemas.microsoft.com/office/drawing/2014/main" id="{0B49F6E5-D4D8-4426-2D61-064AF1F035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36" r="65748"/>
          <a:stretch/>
        </p:blipFill>
        <p:spPr>
          <a:xfrm>
            <a:off x="2861737" y="4633378"/>
            <a:ext cx="2421467" cy="1690255"/>
          </a:xfrm>
          <a:prstGeom prst="rect">
            <a:avLst/>
          </a:prstGeom>
        </p:spPr>
      </p:pic>
      <p:pic>
        <p:nvPicPr>
          <p:cNvPr id="10" name="Picture 9" descr="A collage of graphs&#10;&#10;AI-generated content may be incorrect.">
            <a:extLst>
              <a:ext uri="{FF2B5EF4-FFF2-40B4-BE49-F238E27FC236}">
                <a16:creationId xmlns:a16="http://schemas.microsoft.com/office/drawing/2014/main" id="{6D7A99E8-0470-A906-69C8-BD5929A6E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3" r="32215" b="73928"/>
          <a:stretch/>
        </p:blipFill>
        <p:spPr>
          <a:xfrm>
            <a:off x="355612" y="4501697"/>
            <a:ext cx="2421466" cy="1838870"/>
          </a:xfrm>
          <a:prstGeom prst="rect">
            <a:avLst/>
          </a:prstGeom>
        </p:spPr>
      </p:pic>
      <p:pic>
        <p:nvPicPr>
          <p:cNvPr id="11" name="Picture 10" descr="A collage of graphs&#10;&#10;AI-generated content may be incorrect.">
            <a:extLst>
              <a:ext uri="{FF2B5EF4-FFF2-40B4-BE49-F238E27FC236}">
                <a16:creationId xmlns:a16="http://schemas.microsoft.com/office/drawing/2014/main" id="{8091CEAF-7626-7126-B6AA-435FFDFBB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25" b="73928"/>
          <a:stretch/>
        </p:blipFill>
        <p:spPr>
          <a:xfrm>
            <a:off x="364083" y="4542048"/>
            <a:ext cx="2302934" cy="1838870"/>
          </a:xfrm>
          <a:prstGeom prst="rect">
            <a:avLst/>
          </a:prstGeom>
        </p:spPr>
      </p:pic>
      <p:pic>
        <p:nvPicPr>
          <p:cNvPr id="12" name="Picture 11" descr="A collage of graphs&#10;&#10;AI-generated content may be incorrect.">
            <a:extLst>
              <a:ext uri="{FF2B5EF4-FFF2-40B4-BE49-F238E27FC236}">
                <a16:creationId xmlns:a16="http://schemas.microsoft.com/office/drawing/2014/main" id="{6C844F32-6214-04F4-A105-4F12551D3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0" t="76036" r="32335"/>
          <a:stretch/>
        </p:blipFill>
        <p:spPr>
          <a:xfrm>
            <a:off x="2870204" y="4651681"/>
            <a:ext cx="2311400" cy="1690255"/>
          </a:xfrm>
          <a:prstGeom prst="rect">
            <a:avLst/>
          </a:prstGeom>
        </p:spPr>
      </p:pic>
      <p:pic>
        <p:nvPicPr>
          <p:cNvPr id="13" name="Picture 12" descr="A collage of graphs&#10;&#10;AI-generated content may be incorrect.">
            <a:extLst>
              <a:ext uri="{FF2B5EF4-FFF2-40B4-BE49-F238E27FC236}">
                <a16:creationId xmlns:a16="http://schemas.microsoft.com/office/drawing/2014/main" id="{C0F291C7-3C28-DC12-98DB-B183CD04C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5" t="76036"/>
          <a:stretch/>
        </p:blipFill>
        <p:spPr>
          <a:xfrm>
            <a:off x="2805736" y="4666095"/>
            <a:ext cx="2311400" cy="1690255"/>
          </a:xfrm>
          <a:prstGeom prst="rect">
            <a:avLst/>
          </a:prstGeom>
        </p:spPr>
      </p:pic>
      <p:pic>
        <p:nvPicPr>
          <p:cNvPr id="14" name="Picture 13" descr="A collage of graphs&#10;&#10;AI-generated content may be incorrect.">
            <a:extLst>
              <a:ext uri="{FF2B5EF4-FFF2-40B4-BE49-F238E27FC236}">
                <a16:creationId xmlns:a16="http://schemas.microsoft.com/office/drawing/2014/main" id="{742AAD61-AA8A-2A0D-86AC-012396EFE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0" t="51525" r="32155" b="24510"/>
          <a:stretch/>
        </p:blipFill>
        <p:spPr>
          <a:xfrm>
            <a:off x="5283201" y="4616442"/>
            <a:ext cx="2311400" cy="1690255"/>
          </a:xfrm>
          <a:prstGeom prst="rect">
            <a:avLst/>
          </a:prstGeom>
        </p:spPr>
      </p:pic>
      <p:pic>
        <p:nvPicPr>
          <p:cNvPr id="15" name="Picture 14" descr="A collage of graphs&#10;&#10;AI-generated content may be incorrect.">
            <a:extLst>
              <a:ext uri="{FF2B5EF4-FFF2-40B4-BE49-F238E27FC236}">
                <a16:creationId xmlns:a16="http://schemas.microsoft.com/office/drawing/2014/main" id="{F2ED09D7-11BD-2FFA-9541-B88316DB1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5" t="51525" b="24510"/>
          <a:stretch/>
        </p:blipFill>
        <p:spPr>
          <a:xfrm>
            <a:off x="5291674" y="4655698"/>
            <a:ext cx="2311400" cy="16902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0FE15C-B037-147D-0DC0-38ADE0E2B36B}"/>
              </a:ext>
            </a:extLst>
          </p:cNvPr>
          <p:cNvSpPr/>
          <p:nvPr/>
        </p:nvSpPr>
        <p:spPr>
          <a:xfrm>
            <a:off x="219808" y="4501697"/>
            <a:ext cx="527538" cy="465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1067BD-48B0-1400-537F-2EE04784B937}"/>
              </a:ext>
            </a:extLst>
          </p:cNvPr>
          <p:cNvSpPr/>
          <p:nvPr/>
        </p:nvSpPr>
        <p:spPr>
          <a:xfrm>
            <a:off x="5109985" y="6072943"/>
            <a:ext cx="527538" cy="465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1DE9A0-80E0-B706-9B2E-3FAD88C9863E}"/>
              </a:ext>
            </a:extLst>
          </p:cNvPr>
          <p:cNvSpPr/>
          <p:nvPr/>
        </p:nvSpPr>
        <p:spPr>
          <a:xfrm>
            <a:off x="2734764" y="5917573"/>
            <a:ext cx="412258" cy="465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0637A9-A1FD-F1B2-9DF5-9BC36FC1F110}"/>
              </a:ext>
            </a:extLst>
          </p:cNvPr>
          <p:cNvSpPr/>
          <p:nvPr/>
        </p:nvSpPr>
        <p:spPr>
          <a:xfrm>
            <a:off x="217238" y="5894785"/>
            <a:ext cx="412258" cy="465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3ECC0F64-9420-C38C-FFDB-497CF72EE9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2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6DAD8AA8-92C0-D130-BB43-3D31F3760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9231440D-1288-3B73-6461-FC089DCA088A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Clr>
                    <a:srgbClr val="262261"/>
                  </a:buClr>
                  <a:buSzPts val="3600"/>
                </a:pPr>
                <a:r>
                  <a:rPr lang="en-AU" sz="3600" b="1" dirty="0">
                    <a:solidFill>
                      <a:srgbClr val="262261"/>
                    </a:solidFill>
                  </a:rPr>
                  <a:t>How do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sz="3600" b="1" dirty="0">
                    <a:solidFill>
                      <a:srgbClr val="262261"/>
                    </a:solidFill>
                  </a:rPr>
                  <a:t>?</a:t>
                </a:r>
                <a:endParaRPr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9231440D-1288-3B73-6461-FC089DCA088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blipFill>
                <a:blip r:embed="rId3"/>
                <a:stretch>
                  <a:fillRect l="-17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CFC07E5F-41F0-36BD-DB30-34241280E282}"/>
                  </a:ext>
                </a:extLst>
              </p:cNvPr>
              <p:cNvSpPr txBox="1"/>
              <p:nvPr/>
            </p:nvSpPr>
            <p:spPr>
              <a:xfrm>
                <a:off x="314567" y="1325700"/>
                <a:ext cx="11377800" cy="25520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R="0" lvl="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</a:pPr>
                <a:r>
                  <a:rPr lang="en-AU" sz="2000" b="1" u="sng" dirty="0">
                    <a:solidFill>
                      <a:srgbClr val="262261"/>
                    </a:solidFill>
                  </a:rPr>
                  <a:t>What if we don’t know the generation interval?</a:t>
                </a: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Calculating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requires an estimate of the GI distribution</a:t>
                </a:r>
              </a:p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1" i="1" u="none" strike="noStrike" cap="none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en-AU" sz="2000" b="1" i="1" u="none" strike="noStrike" cap="none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u="none" strike="noStrike" cap="none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𝒆</m:t>
                          </m:r>
                        </m:sub>
                      </m:sSub>
                      <m:d>
                        <m:dPr>
                          <m:ctrlPr>
                            <a:rPr lang="en-AU" sz="2000" b="1" i="1" u="none" strike="noStrike" cap="none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lang="en-AU" sz="2000" b="1" i="1" u="none" strike="noStrike" cap="none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𝒕</m:t>
                          </m:r>
                        </m:e>
                      </m:d>
                      <m:r>
                        <a:rPr lang="en-AU" sz="2000" b="1" i="1" u="none" strike="noStrike" cap="none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lang="en-AU" sz="2000" b="1" i="1" u="none" strike="noStrike" cap="none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fPr>
                        <m:num>
                          <m:r>
                            <a:rPr lang="en-AU" sz="2000" b="1" i="1" u="none" strike="noStrike" cap="none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𝑰</m:t>
                          </m:r>
                          <m:d>
                            <m:dPr>
                              <m:ctrlPr>
                                <a:rPr lang="en-AU" sz="2000" b="1" i="1" u="none" strike="noStrike" cap="none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AU" sz="2000" b="1" i="1" u="none" strike="noStrike" cap="none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AU" sz="2000" b="1" i="1" u="none" strike="noStrike" cap="none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</m:ctrlPr>
                            </m:naryPr>
                            <m:sub>
                              <m:r>
                                <a:rPr lang="en-AU" sz="2000" b="1" i="1" u="none" strike="noStrike" cap="none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𝝉</m:t>
                              </m:r>
                              <m:r>
                                <a:rPr lang="en-AU" sz="2000" b="1" i="1" u="none" strike="noStrike" cap="none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=</m:t>
                              </m:r>
                              <m:r>
                                <a:rPr lang="en-AU" sz="2000" b="1" i="1" u="none" strike="noStrike" cap="none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AU" sz="2000" b="1" i="1" u="none" strike="noStrike" cap="none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AU" sz="2000" b="1" i="1" u="none" strike="noStrike" cap="none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𝑰</m:t>
                              </m:r>
                              <m:d>
                                <m:dPr>
                                  <m:ctrlPr>
                                    <a:rPr lang="en-AU" sz="2000" b="1" i="1" u="none" strike="noStrike" cap="none" smtClean="0">
                                      <a:solidFill>
                                        <a:srgbClr val="26226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AU" sz="2000" b="1" i="1" u="none" strike="noStrike" cap="none" smtClean="0">
                                      <a:solidFill>
                                        <a:srgbClr val="26226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𝒕</m:t>
                                  </m:r>
                                  <m:r>
                                    <a:rPr lang="en-AU" sz="2000" b="1" i="1" u="none" strike="noStrike" cap="none" smtClean="0">
                                      <a:solidFill>
                                        <a:srgbClr val="26226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−</m:t>
                                  </m:r>
                                  <m:r>
                                    <a:rPr lang="en-AU" sz="2000" b="1" i="1" u="none" strike="noStrike" cap="none" smtClean="0">
                                      <a:solidFill>
                                        <a:srgbClr val="26226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𝝉</m:t>
                                  </m:r>
                                </m:e>
                              </m:d>
                              <m:r>
                                <a:rPr lang="en-AU" sz="2000" b="1" i="1" u="none" strike="noStrike" cap="none" smtClean="0">
                                  <a:solidFill>
                                    <a:srgbClr val="EE3A89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AU" sz="2000" b="1" i="1" u="none" strike="noStrike" cap="none" smtClean="0">
                                      <a:solidFill>
                                        <a:srgbClr val="EE3A89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AU" sz="2000" b="1" i="1" u="none" strike="noStrike" cap="none" smtClean="0">
                                      <a:solidFill>
                                        <a:srgbClr val="EE3A89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𝝉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AU" sz="2000" b="1" i="0" u="none" strike="noStrike" cap="none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429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429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i="0" u="none" strike="noStrike" cap="none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Using a biased estimate of the GI</a:t>
                </a:r>
                <a:r>
                  <a:rPr lang="en-AU" sz="2000" b="1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 distribution gives biased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en-AU" sz="2000" b="1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CFC07E5F-41F0-36BD-DB30-34241280E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67" y="1325700"/>
                <a:ext cx="11377800" cy="2552033"/>
              </a:xfrm>
              <a:prstGeom prst="rect">
                <a:avLst/>
              </a:prstGeom>
              <a:blipFill>
                <a:blip r:embed="rId4"/>
                <a:stretch>
                  <a:fillRect l="-1125" t="-2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C57D8733-9A6B-C100-E9DB-1FD4C5CDB3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14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F10F0-4464-E758-83F0-39E743FFA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301" y="3680643"/>
            <a:ext cx="2957985" cy="3177357"/>
          </a:xfrm>
          <a:prstGeom prst="rect">
            <a:avLst/>
          </a:prstGeom>
        </p:spPr>
      </p:pic>
      <p:sp>
        <p:nvSpPr>
          <p:cNvPr id="5" name="Google Shape;125;g33ff1cc942e_0_88">
            <a:extLst>
              <a:ext uri="{FF2B5EF4-FFF2-40B4-BE49-F238E27FC236}">
                <a16:creationId xmlns:a16="http://schemas.microsoft.com/office/drawing/2014/main" id="{8B29A55C-9A49-D4A3-41C7-24100890C1A3}"/>
              </a:ext>
            </a:extLst>
          </p:cNvPr>
          <p:cNvSpPr txBox="1"/>
          <p:nvPr/>
        </p:nvSpPr>
        <p:spPr>
          <a:xfrm>
            <a:off x="8754534" y="6108577"/>
            <a:ext cx="2861734" cy="54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1600" b="1" dirty="0">
                <a:solidFill>
                  <a:srgbClr val="262261"/>
                </a:solidFill>
              </a:rPr>
              <a:t>Parag et al. 2022. J R Stat Soc Ser A Stat Soc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25;g33ff1cc942e_0_88">
                <a:extLst>
                  <a:ext uri="{FF2B5EF4-FFF2-40B4-BE49-F238E27FC236}">
                    <a16:creationId xmlns:a16="http://schemas.microsoft.com/office/drawing/2014/main" id="{11540AA7-9969-A64D-C2F4-09C60C00FEB0}"/>
                  </a:ext>
                </a:extLst>
              </p:cNvPr>
              <p:cNvSpPr txBox="1"/>
              <p:nvPr/>
            </p:nvSpPr>
            <p:spPr>
              <a:xfrm>
                <a:off x="575732" y="4027429"/>
                <a:ext cx="4271386" cy="2552033"/>
              </a:xfrm>
              <a:prstGeom prst="rect">
                <a:avLst/>
              </a:prstGeom>
              <a:noFill/>
              <a:ln w="1905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R="0" lvl="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inferred from simulated Ebola outbreak data</a:t>
                </a:r>
              </a:p>
              <a:p>
                <a:pPr marR="0" lvl="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</a:pPr>
                <a:endParaRPr lang="en-AU" sz="2000" b="1" u="sng" dirty="0">
                  <a:solidFill>
                    <a:srgbClr val="262261"/>
                  </a:solidFill>
                </a:endParaRPr>
              </a:p>
              <a:p>
                <a:pPr marL="342900" marR="0" lvl="0" indent="-3429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chemeClr val="tx1"/>
                    </a:solidFill>
                  </a:rPr>
                  <a:t>Simulated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42900" marR="0" lvl="0" indent="-3429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1D1DFF"/>
                    </a:solidFill>
                  </a:rPr>
                  <a:t>Inferred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1D1D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1D1D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1D1DFF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sz="2000" b="1" i="1" smtClean="0">
                            <a:solidFill>
                              <a:srgbClr val="1D1D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1D1D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sz="2000" b="1" dirty="0">
                    <a:solidFill>
                      <a:srgbClr val="1D1DFF"/>
                    </a:solidFill>
                  </a:rPr>
                  <a:t> - correct GI assumed</a:t>
                </a:r>
              </a:p>
              <a:p>
                <a:pPr marL="342900" marR="0" lvl="0" indent="-3429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FF2626"/>
                    </a:solidFill>
                  </a:rPr>
                  <a:t>Inferred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FF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FF2626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FF2626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sz="2000" b="1" i="1" smtClean="0">
                            <a:solidFill>
                              <a:srgbClr val="FF262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FF2626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sz="2000" b="1" dirty="0">
                    <a:solidFill>
                      <a:srgbClr val="FF2626"/>
                    </a:solidFill>
                  </a:rPr>
                  <a:t> incorrect GI assumed</a:t>
                </a:r>
              </a:p>
            </p:txBody>
          </p:sp>
        </mc:Choice>
        <mc:Fallback xmlns="">
          <p:sp>
            <p:nvSpPr>
              <p:cNvPr id="6" name="Google Shape;125;g33ff1cc942e_0_88">
                <a:extLst>
                  <a:ext uri="{FF2B5EF4-FFF2-40B4-BE49-F238E27FC236}">
                    <a16:creationId xmlns:a16="http://schemas.microsoft.com/office/drawing/2014/main" id="{11540AA7-9969-A64D-C2F4-09C60C00F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2" y="4027429"/>
                <a:ext cx="4271386" cy="2552033"/>
              </a:xfrm>
              <a:prstGeom prst="rect">
                <a:avLst/>
              </a:prstGeom>
              <a:blipFill>
                <a:blip r:embed="rId7"/>
                <a:stretch>
                  <a:fillRect l="-2841" t="-2138"/>
                </a:stretch>
              </a:blipFill>
              <a:ln w="1905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62AA639B-CD38-6B72-A46B-E89DDBDD55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65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32931B41-8B86-7817-11B7-A11764E1D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E4191B15-9D99-3D02-119A-B394EC1BFE1A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Clr>
                    <a:srgbClr val="262261"/>
                  </a:buClr>
                  <a:buSzPts val="3600"/>
                </a:pPr>
                <a:r>
                  <a:rPr lang="en-AU" sz="3600" b="1" dirty="0">
                    <a:solidFill>
                      <a:srgbClr val="262261"/>
                    </a:solidFill>
                  </a:rPr>
                  <a:t>How do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sz="3600" b="1" dirty="0">
                    <a:solidFill>
                      <a:srgbClr val="262261"/>
                    </a:solidFill>
                  </a:rPr>
                  <a:t>?</a:t>
                </a:r>
                <a:endParaRPr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E4191B15-9D99-3D02-119A-B394EC1BFE1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blipFill>
                <a:blip r:embed="rId3"/>
                <a:stretch>
                  <a:fillRect l="-17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C9825CCB-F229-B9A9-C577-764169CF6F2A}"/>
                  </a:ext>
                </a:extLst>
              </p:cNvPr>
              <p:cNvSpPr txBox="1"/>
              <p:nvPr/>
            </p:nvSpPr>
            <p:spPr>
              <a:xfrm>
                <a:off x="314567" y="1436868"/>
                <a:ext cx="11377800" cy="49194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R="0" lvl="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</a:pPr>
                <a:r>
                  <a:rPr lang="en-AU" sz="2000" b="1" u="sng" dirty="0">
                    <a:solidFill>
                      <a:srgbClr val="262261"/>
                    </a:solidFill>
                  </a:rPr>
                  <a:t>What if we don’t know the generation interval?</a:t>
                </a: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429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GIs are hard to estimate 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Infection times are not directly observable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Measured GI (as opposed to the intrinsic GI) will change through time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GI estimates may have substantial uncertainty – rarely included in uncertainty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sz="2000" b="1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 estimates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GI estimates can be biased (i.e. methods not accounting for data observation biases)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i="0" u="none" strike="noStrike" cap="none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The intrinsic GI can change </a:t>
                </a:r>
                <a:r>
                  <a:rPr lang="en-AU" sz="2000" b="1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(e.g. variants of COVID-19)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endParaRPr lang="en-AU" sz="2000" b="1" i="0" u="none" strike="noStrike" cap="none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429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Always be discerning when presented with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𝒕</m:t>
                        </m:r>
                      </m:e>
                    </m:d>
                  </m:oMath>
                </a14:m>
                <a:endParaRPr lang="en-AU" sz="2000" b="1" i="0" u="none" strike="noStrike" cap="none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What methodological assumptions were made?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i="0" u="none" strike="noStrike" cap="none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What GI distribution was assumed?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How might estimates change under different assumptions?</a:t>
                </a:r>
                <a:endParaRPr lang="en-AU" sz="2000" b="1" i="0" u="none" strike="noStrike" cap="none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C9825CCB-F229-B9A9-C577-764169CF6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67" y="1436868"/>
                <a:ext cx="11377800" cy="4919482"/>
              </a:xfrm>
              <a:prstGeom prst="rect">
                <a:avLst/>
              </a:prstGeom>
              <a:blipFill>
                <a:blip r:embed="rId4"/>
                <a:stretch>
                  <a:fillRect l="-1125" t="-12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CAA9C8B3-60EC-893F-E66E-7B09A41B2E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15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32EADA33-A76E-DD26-D9C0-EF745C933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66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24E1EA23-C8BD-E13C-ADFE-2405EC572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7C1B382C-F804-D743-55D9-0937DFD29248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413934" y="2616199"/>
                <a:ext cx="8619066" cy="1862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261"/>
                  </a:buClr>
                  <a:buSzPts val="3600"/>
                  <a:buFont typeface="Arial"/>
                  <a:buNone/>
                </a:pPr>
                <a:r>
                  <a:rPr lang="en-AU" b="1" dirty="0">
                    <a:solidFill>
                      <a:srgbClr val="262261"/>
                    </a:solidFill>
                  </a:rPr>
                  <a:t>The epidemic growth rate, </a:t>
                </a:r>
                <a14:m>
                  <m:oMath xmlns:m="http://schemas.openxmlformats.org/officeDocument/2006/math">
                    <m:r>
                      <a:rPr lang="en-AU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sz="5400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7C1B382C-F804-D743-55D9-0937DFD2924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13934" y="2616199"/>
                <a:ext cx="8619066" cy="18626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54DB6B94-0BC4-5735-48D6-E2E5446AAF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16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AF0521C2-1B1D-CA09-8F67-EEF1D0E75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2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62F101B3-0E56-FDB3-64E3-9A816FC43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ff1cc942e_0_88">
            <a:extLst>
              <a:ext uri="{FF2B5EF4-FFF2-40B4-BE49-F238E27FC236}">
                <a16:creationId xmlns:a16="http://schemas.microsoft.com/office/drawing/2014/main" id="{330DD698-A84D-2C60-E33E-8F191CE7C0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EE3A89"/>
              </a:buClr>
              <a:buSzPts val="3000"/>
            </a:pPr>
            <a:r>
              <a:rPr lang="en-AU" sz="3600" b="1" dirty="0">
                <a:solidFill>
                  <a:srgbClr val="262261"/>
                </a:solidFill>
              </a:rPr>
              <a:t>What is exponential growth?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B0F4A2CF-C1D8-2206-AF05-52D8CA55D824}"/>
                  </a:ext>
                </a:extLst>
              </p:cNvPr>
              <p:cNvSpPr txBox="1"/>
              <p:nvPr/>
            </p:nvSpPr>
            <p:spPr>
              <a:xfrm>
                <a:off x="314567" y="1436868"/>
                <a:ext cx="11377800" cy="542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Exponential growth occurs when a quantity grows at a rate proportional to its current size</a:t>
                </a: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R="0" lvl="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𝒅𝒇</m:t>
                          </m:r>
                          <m:d>
                            <m:dPr>
                              <m:ctrlP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𝒓𝒇</m:t>
                      </m:r>
                      <m:d>
                        <m:d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𝒓𝒕</m:t>
                          </m:r>
                        </m:sup>
                      </m:sSup>
                    </m:oMath>
                  </m:oMathPara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For example, when the quantity is two times its current size it will also grow at twice its current rate.</a:t>
                </a: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Arial"/>
                  <a:cs typeface="Arial"/>
                  <a:sym typeface="Arial"/>
                </a:endParaRP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Arial"/>
                  <a:cs typeface="Arial"/>
                  <a:sym typeface="Arial"/>
                </a:endParaRP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Arial"/>
                  <a:cs typeface="Arial"/>
                  <a:sym typeface="Arial"/>
                </a:endParaRPr>
              </a:p>
              <a:p>
                <a:pPr marL="914400" marR="0" lvl="1" indent="-4191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○"/>
                </a:pPr>
                <a:endParaRPr lang="en-AU"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B0F4A2CF-C1D8-2206-AF05-52D8CA55D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67" y="1436868"/>
                <a:ext cx="11377800" cy="54210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114F1A25-A4AA-08F7-BE1D-D56A004A10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17</a:t>
            </a:fld>
            <a:endParaRPr/>
          </a:p>
        </p:txBody>
      </p:sp>
      <p:pic>
        <p:nvPicPr>
          <p:cNvPr id="7" name="Picture 6" descr="A graph of a function&#10;&#10;AI-generated content may be incorrect.">
            <a:extLst>
              <a:ext uri="{FF2B5EF4-FFF2-40B4-BE49-F238E27FC236}">
                <a16:creationId xmlns:a16="http://schemas.microsoft.com/office/drawing/2014/main" id="{FBA524EB-C744-D03E-5DFC-A4031A29E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390" y="4049529"/>
            <a:ext cx="2864202" cy="2864202"/>
          </a:xfrm>
          <a:prstGeom prst="rect">
            <a:avLst/>
          </a:prstGeom>
        </p:spPr>
      </p:pic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999C5B7A-6744-697B-89C4-C4C6291A6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390" y="4049529"/>
            <a:ext cx="5486411" cy="2743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125;g33ff1cc942e_0_88">
                <a:extLst>
                  <a:ext uri="{FF2B5EF4-FFF2-40B4-BE49-F238E27FC236}">
                    <a16:creationId xmlns:a16="http://schemas.microsoft.com/office/drawing/2014/main" id="{08055F9E-4E9E-C9FC-3265-D5950937A11E}"/>
                  </a:ext>
                </a:extLst>
              </p:cNvPr>
              <p:cNvSpPr txBox="1"/>
              <p:nvPr/>
            </p:nvSpPr>
            <p:spPr>
              <a:xfrm>
                <a:off x="416502" y="4715801"/>
                <a:ext cx="5027899" cy="21420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Linear growth: 	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𝟐𝟓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	</a:t>
                </a: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3877AD"/>
                    </a:solidFill>
                  </a:rPr>
                  <a:t>Cubic growth:		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3877AD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AU" sz="2000" b="1" i="1" smtClean="0">
                            <a:solidFill>
                              <a:srgbClr val="3877A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3877AD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AU" sz="2000" b="1" i="1" smtClean="0">
                        <a:solidFill>
                          <a:srgbClr val="3877A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000" b="1" i="1" smtClean="0">
                            <a:solidFill>
                              <a:srgbClr val="3877A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1" i="1" smtClean="0">
                            <a:solidFill>
                              <a:srgbClr val="3877AD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AU" sz="2000" b="1" i="1" smtClean="0">
                            <a:solidFill>
                              <a:srgbClr val="3877AD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AU" sz="2000" b="1" dirty="0">
                  <a:solidFill>
                    <a:srgbClr val="3877AD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EE3A89"/>
                    </a:solidFill>
                  </a:rPr>
                  <a:t>Exponential growth:	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12" name="Google Shape;125;g33ff1cc942e_0_88">
                <a:extLst>
                  <a:ext uri="{FF2B5EF4-FFF2-40B4-BE49-F238E27FC236}">
                    <a16:creationId xmlns:a16="http://schemas.microsoft.com/office/drawing/2014/main" id="{08055F9E-4E9E-C9FC-3265-D5950937A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02" y="4715801"/>
                <a:ext cx="5027899" cy="2142067"/>
              </a:xfrm>
              <a:prstGeom prst="rect">
                <a:avLst/>
              </a:prstGeom>
              <a:blipFill>
                <a:blip r:embed="rId7"/>
                <a:stretch>
                  <a:fillRect l="-485" t="-2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A3475BBA-5469-7B2B-1215-080A78BA83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0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010D1F75-7C47-2EA3-3A12-674E50DF0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ff1cc942e_0_88">
            <a:extLst>
              <a:ext uri="{FF2B5EF4-FFF2-40B4-BE49-F238E27FC236}">
                <a16:creationId xmlns:a16="http://schemas.microsoft.com/office/drawing/2014/main" id="{3F7AEA05-4E1C-82A9-95A4-61E2A4ED52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EE3A89"/>
              </a:buClr>
              <a:buSzPts val="3000"/>
            </a:pPr>
            <a:r>
              <a:rPr lang="en-AU" sz="3600" b="1" dirty="0">
                <a:solidFill>
                  <a:srgbClr val="262261"/>
                </a:solidFill>
              </a:rPr>
              <a:t>What is exponential growth?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F2D1737E-93BD-558D-F74B-B45DD4AE8B90}"/>
                  </a:ext>
                </a:extLst>
              </p:cNvPr>
              <p:cNvSpPr txBox="1"/>
              <p:nvPr/>
            </p:nvSpPr>
            <p:spPr>
              <a:xfrm>
                <a:off x="314567" y="1436868"/>
                <a:ext cx="11377800" cy="542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  <a:highlight>
                    <a:srgbClr val="FFFF00"/>
                  </a:highlight>
                </a:endParaRP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Exponential growth is linear on a log-scale with the gradient given by the growth rate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the quantity decreases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the quantity increases</a:t>
                </a:r>
              </a:p>
              <a:p>
                <a:pPr marR="0" lvl="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  <a:highlight>
                    <a:srgbClr val="FFFF00"/>
                  </a:highlight>
                </a:endParaRP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  <a:latin typeface="Arial"/>
                    <a:cs typeface="Arial"/>
                    <a:sym typeface="Arial"/>
                  </a:rPr>
                  <a:t>The doubling (halving) time is the time taken for the quantity to double (halve) in value and is given by:</a:t>
                </a:r>
              </a:p>
              <a:p>
                <a:pPr marR="0" lvl="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𝒅𝒐𝒖𝒃𝒍𝒊𝒏𝒈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𝒕𝒊𝒎𝒆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𝒍𝒐𝒈</m:t>
                          </m:r>
                          <m:d>
                            <m:dPr>
                              <m:ctrlP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num>
                        <m:den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AU" sz="2000" b="1" dirty="0">
                  <a:solidFill>
                    <a:srgbClr val="262261"/>
                  </a:solidFill>
                  <a:highlight>
                    <a:srgbClr val="FFFF00"/>
                  </a:highlight>
                  <a:latin typeface="Arial"/>
                  <a:cs typeface="Arial"/>
                  <a:sym typeface="Arial"/>
                </a:endParaRP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  <a:highlight>
                    <a:srgbClr val="FFFF00"/>
                  </a:highlight>
                  <a:latin typeface="Arial"/>
                  <a:cs typeface="Arial"/>
                  <a:sym typeface="Arial"/>
                </a:endParaRP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  <a:highlight>
                    <a:srgbClr val="FFFF00"/>
                  </a:highlight>
                  <a:latin typeface="Arial"/>
                  <a:cs typeface="Arial"/>
                  <a:sym typeface="Arial"/>
                </a:endParaRPr>
              </a:p>
              <a:p>
                <a:pPr marL="914400" marR="0" lvl="1" indent="-4191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○"/>
                </a:pPr>
                <a:endParaRPr lang="en-AU" sz="2000" b="1" dirty="0">
                  <a:solidFill>
                    <a:srgbClr val="262261"/>
                  </a:solidFill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F2D1737E-93BD-558D-F74B-B45DD4AE8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67" y="1436868"/>
                <a:ext cx="11377800" cy="54210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0502BCF1-C5CE-52AD-5D76-39D3E056A2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18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125;g33ff1cc942e_0_88">
                <a:extLst>
                  <a:ext uri="{FF2B5EF4-FFF2-40B4-BE49-F238E27FC236}">
                    <a16:creationId xmlns:a16="http://schemas.microsoft.com/office/drawing/2014/main" id="{BB786994-B838-20F2-8608-C28BE9E9C401}"/>
                  </a:ext>
                </a:extLst>
              </p:cNvPr>
              <p:cNvSpPr txBox="1"/>
              <p:nvPr/>
            </p:nvSpPr>
            <p:spPr>
              <a:xfrm>
                <a:off x="110894" y="4350097"/>
                <a:ext cx="4782839" cy="2142067"/>
              </a:xfrm>
              <a:prstGeom prst="rect">
                <a:avLst/>
              </a:prstGeom>
              <a:noFill/>
              <a:ln w="1905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i="1" dirty="0">
                  <a:solidFill>
                    <a:srgbClr val="EE3A89"/>
                  </a:solidFill>
                  <a:latin typeface="Cambria Math" panose="02040503050406030204" pitchFamily="18" charset="0"/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𝟎𝟓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:	~14 day doubling time	</a:t>
                </a: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86B8CD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AU" sz="2000" b="1" i="1" smtClean="0">
                        <a:solidFill>
                          <a:srgbClr val="86B8C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solidFill>
                          <a:srgbClr val="86B8CD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AU" sz="2000" b="1" i="1" smtClean="0">
                        <a:solidFill>
                          <a:srgbClr val="86B8CD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sz="2000" b="1" i="1" smtClean="0">
                        <a:solidFill>
                          <a:srgbClr val="86B8CD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AU" sz="2000" b="1" dirty="0">
                    <a:solidFill>
                      <a:srgbClr val="86B8CD"/>
                    </a:solidFill>
                  </a:rPr>
                  <a:t>:	~7 day doubling time</a:t>
                </a: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AU" sz="2000" b="1" dirty="0">
                    <a:solidFill>
                      <a:srgbClr val="EE3A89"/>
                    </a:solidFill>
                  </a:rPr>
                  <a:t>:	~3.5 day doubling time</a:t>
                </a:r>
              </a:p>
            </p:txBody>
          </p:sp>
        </mc:Choice>
        <mc:Fallback xmlns="">
          <p:sp>
            <p:nvSpPr>
              <p:cNvPr id="12" name="Google Shape;125;g33ff1cc942e_0_88">
                <a:extLst>
                  <a:ext uri="{FF2B5EF4-FFF2-40B4-BE49-F238E27FC236}">
                    <a16:creationId xmlns:a16="http://schemas.microsoft.com/office/drawing/2014/main" id="{BB786994-B838-20F2-8608-C28BE9E9C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94" y="4350097"/>
                <a:ext cx="4782839" cy="2142067"/>
              </a:xfrm>
              <a:prstGeom prst="rect">
                <a:avLst/>
              </a:prstGeom>
              <a:blipFill>
                <a:blip r:embed="rId4"/>
                <a:stretch>
                  <a:fillRect r="-508"/>
                </a:stretch>
              </a:blipFill>
              <a:ln w="1905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3DC580FE-FABD-A181-EFE2-EDF388E23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753A90DE-76AD-4927-C026-5BFE352323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46" y="4114662"/>
            <a:ext cx="2743206" cy="2743206"/>
          </a:xfrm>
          <a:prstGeom prst="rect">
            <a:avLst/>
          </a:prstGeom>
        </p:spPr>
      </p:pic>
      <p:pic>
        <p:nvPicPr>
          <p:cNvPr id="8" name="Picture 7" descr="A diagram of a line&#10;&#10;AI-generated content may be incorrect.">
            <a:extLst>
              <a:ext uri="{FF2B5EF4-FFF2-40B4-BE49-F238E27FC236}">
                <a16:creationId xmlns:a16="http://schemas.microsoft.com/office/drawing/2014/main" id="{881AF667-BA91-E396-6B98-1A29BF6910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781" y="4114794"/>
            <a:ext cx="3200407" cy="27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0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6515932C-B470-047E-40A4-85672EA9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ff1cc942e_0_88">
            <a:extLst>
              <a:ext uri="{FF2B5EF4-FFF2-40B4-BE49-F238E27FC236}">
                <a16:creationId xmlns:a16="http://schemas.microsoft.com/office/drawing/2014/main" id="{C2526A3B-34CE-7E83-1BF7-D36D1DBB698C}"/>
              </a:ext>
            </a:extLst>
          </p:cNvPr>
          <p:cNvSpPr txBox="1"/>
          <p:nvPr/>
        </p:nvSpPr>
        <p:spPr>
          <a:xfrm>
            <a:off x="90408" y="1627322"/>
            <a:ext cx="11593492" cy="522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Epidemics often exhibit sustained periods of constant exponential growth/decline: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495300" lvl="1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495300" lvl="1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495300" lvl="1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</p:txBody>
      </p:sp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DAC3E84E-B0E0-8A05-D584-9F4D103AF0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19</a:t>
            </a:fld>
            <a:endParaRPr/>
          </a:p>
        </p:txBody>
      </p:sp>
      <p:pic>
        <p:nvPicPr>
          <p:cNvPr id="8" name="Picture 7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DE42E871-C0EA-FBD3-0F6B-1D0B5B56E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11" name="Picture 10" descr="A graph of a log scale&#10;&#10;AI-generated content may be incorrect.">
            <a:extLst>
              <a:ext uri="{FF2B5EF4-FFF2-40B4-BE49-F238E27FC236}">
                <a16:creationId xmlns:a16="http://schemas.microsoft.com/office/drawing/2014/main" id="{2A146A13-7FDE-93F2-498A-ED50087AA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589" y="2622800"/>
            <a:ext cx="5979456" cy="3986302"/>
          </a:xfrm>
          <a:prstGeom prst="rect">
            <a:avLst/>
          </a:prstGeom>
        </p:spPr>
      </p:pic>
      <p:sp>
        <p:nvSpPr>
          <p:cNvPr id="12" name="Google Shape;125;g33ff1cc942e_0_88">
            <a:extLst>
              <a:ext uri="{FF2B5EF4-FFF2-40B4-BE49-F238E27FC236}">
                <a16:creationId xmlns:a16="http://schemas.microsoft.com/office/drawing/2014/main" id="{357214B5-F9DB-4540-0943-5F81114A9965}"/>
              </a:ext>
            </a:extLst>
          </p:cNvPr>
          <p:cNvSpPr txBox="1"/>
          <p:nvPr/>
        </p:nvSpPr>
        <p:spPr>
          <a:xfrm>
            <a:off x="0" y="4964046"/>
            <a:ext cx="2353864" cy="51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1600" b="1" dirty="0">
                <a:solidFill>
                  <a:srgbClr val="262261"/>
                </a:solidFill>
              </a:rPr>
              <a:t>Ma 2020. Infectious Disease Modelling</a:t>
            </a:r>
          </a:p>
        </p:txBody>
      </p:sp>
      <p:sp>
        <p:nvSpPr>
          <p:cNvPr id="13" name="Google Shape;125;g33ff1cc942e_0_88">
            <a:extLst>
              <a:ext uri="{FF2B5EF4-FFF2-40B4-BE49-F238E27FC236}">
                <a16:creationId xmlns:a16="http://schemas.microsoft.com/office/drawing/2014/main" id="{1D950056-C73B-8D6C-1460-7D9EF52258BA}"/>
              </a:ext>
            </a:extLst>
          </p:cNvPr>
          <p:cNvSpPr txBox="1"/>
          <p:nvPr/>
        </p:nvSpPr>
        <p:spPr>
          <a:xfrm>
            <a:off x="90408" y="2622800"/>
            <a:ext cx="1703381" cy="1194033"/>
          </a:xfrm>
          <a:prstGeom prst="rect">
            <a:avLst/>
          </a:prstGeom>
          <a:noFill/>
          <a:ln w="38100">
            <a:solidFill>
              <a:srgbClr val="26226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1600" b="1" dirty="0">
                <a:solidFill>
                  <a:srgbClr val="262261"/>
                </a:solidFill>
              </a:rPr>
              <a:t>Influenza Deaths in Philadelphia during the 1918 pandemic</a:t>
            </a:r>
          </a:p>
        </p:txBody>
      </p:sp>
      <p:sp>
        <p:nvSpPr>
          <p:cNvPr id="10" name="Google Shape;124;g33ff1cc942e_0_88">
            <a:extLst>
              <a:ext uri="{FF2B5EF4-FFF2-40B4-BE49-F238E27FC236}">
                <a16:creationId xmlns:a16="http://schemas.microsoft.com/office/drawing/2014/main" id="{C5955F89-DF38-939E-54FD-CECD17FFEEBF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Why is exponential growth relevant to epidemics?</a:t>
            </a:r>
            <a:endParaRPr lang="en-AU" dirty="0">
              <a:solidFill>
                <a:srgbClr val="2622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15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903CB7F9-11FB-10AC-2AD8-32839371C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/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What is an epidemic time series?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/>
          <p:cNvSpPr txBox="1"/>
          <p:nvPr/>
        </p:nvSpPr>
        <p:spPr>
          <a:xfrm>
            <a:off x="314567" y="1436868"/>
            <a:ext cx="11377800" cy="54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A quantity measured at successive equally spaced points in time. </a:t>
            </a:r>
            <a:endParaRPr sz="2000" b="1" dirty="0">
              <a:solidFill>
                <a:srgbClr val="26226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○"/>
            </a:pPr>
            <a:r>
              <a:rPr lang="en-AU" sz="2000" b="1" dirty="0">
                <a:solidFill>
                  <a:srgbClr val="262261"/>
                </a:solidFill>
              </a:rPr>
              <a:t>Could be measured: daily, weekly, monthly, etc</a:t>
            </a:r>
            <a:endParaRPr sz="2000" b="1" dirty="0">
              <a:solidFill>
                <a:srgbClr val="26226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○"/>
            </a:pPr>
            <a:r>
              <a:rPr lang="en-AU" sz="2000" b="1" dirty="0">
                <a:solidFill>
                  <a:srgbClr val="262261"/>
                </a:solidFill>
              </a:rPr>
              <a:t>Value at current time point depends on previous time points. i.e. data points are not independent</a:t>
            </a:r>
            <a:endParaRPr sz="2000" b="1" dirty="0">
              <a:solidFill>
                <a:srgbClr val="262261"/>
              </a:solidFill>
            </a:endParaRPr>
          </a:p>
          <a:p>
            <a:pPr marL="228600" marR="0" lvl="0" indent="-38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None/>
            </a:pPr>
            <a:endParaRPr sz="2000" b="1" i="0" u="none" strike="noStrike" cap="none" dirty="0">
              <a:solidFill>
                <a:srgbClr val="26226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Examples quantities include:</a:t>
            </a:r>
            <a:endParaRPr sz="2000" b="1" dirty="0">
              <a:solidFill>
                <a:srgbClr val="26226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○"/>
            </a:pPr>
            <a:r>
              <a:rPr lang="en-AU" sz="2000" b="1" dirty="0">
                <a:solidFill>
                  <a:srgbClr val="262261"/>
                </a:solidFill>
              </a:rPr>
              <a:t>Cases</a:t>
            </a:r>
            <a:endParaRPr sz="2000" b="1" dirty="0">
              <a:solidFill>
                <a:srgbClr val="26226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○"/>
            </a:pPr>
            <a:r>
              <a:rPr lang="en-AU" sz="2000" b="1" dirty="0">
                <a:solidFill>
                  <a:srgbClr val="262261"/>
                </a:solidFill>
              </a:rPr>
              <a:t>Hospitalisations</a:t>
            </a:r>
            <a:endParaRPr sz="2000" b="1" dirty="0">
              <a:solidFill>
                <a:srgbClr val="26226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○"/>
            </a:pPr>
            <a:r>
              <a:rPr lang="en-AU" sz="2000" b="1" dirty="0">
                <a:solidFill>
                  <a:srgbClr val="262261"/>
                </a:solidFill>
              </a:rPr>
              <a:t>Deaths</a:t>
            </a: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○"/>
            </a:pPr>
            <a:endParaRPr lang="en-AU" sz="2000" b="1" dirty="0">
              <a:solidFill>
                <a:srgbClr val="262261"/>
              </a:solidFill>
            </a:endParaRPr>
          </a:p>
          <a:p>
            <a:pPr marL="457200" indent="-4191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Note that the time series of infections is rarely measured</a:t>
            </a:r>
          </a:p>
          <a:p>
            <a:pPr marL="914400" lvl="1" indent="-4191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○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</p:txBody>
      </p:sp>
      <p:sp>
        <p:nvSpPr>
          <p:cNvPr id="100" name="Google Shape;100;g33ff1cc942e_0_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80C32ED1-F18A-D797-E460-03116C2F5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ff1cc942e_0_88">
            <a:extLst>
              <a:ext uri="{FF2B5EF4-FFF2-40B4-BE49-F238E27FC236}">
                <a16:creationId xmlns:a16="http://schemas.microsoft.com/office/drawing/2014/main" id="{BA456995-7C80-F364-5AD8-E984F5713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44786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Infection incidence and the epidemic growth rate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125" name="Google Shape;125;g33ff1cc942e_0_88">
            <a:extLst>
              <a:ext uri="{FF2B5EF4-FFF2-40B4-BE49-F238E27FC236}">
                <a16:creationId xmlns:a16="http://schemas.microsoft.com/office/drawing/2014/main" id="{B792FC45-6852-D9D6-2356-E79203DCD854}"/>
              </a:ext>
            </a:extLst>
          </p:cNvPr>
          <p:cNvSpPr txBox="1"/>
          <p:nvPr/>
        </p:nvSpPr>
        <p:spPr>
          <a:xfrm>
            <a:off x="375111" y="1122364"/>
            <a:ext cx="11170348" cy="562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 growth rate will change over time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 growth rate will change fastest at the epidemic peak from above to below 0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8382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This can lead to overestimates of future infection levels when forecasts are made immediately prior to epidemic peaks</a:t>
            </a:r>
          </a:p>
          <a:p>
            <a:pPr marL="3810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</p:txBody>
      </p:sp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771887A5-50CC-437E-9935-6DA432D8BE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20</a:t>
            </a:fld>
            <a:endParaRPr dirty="0"/>
          </a:p>
        </p:txBody>
      </p:sp>
      <p:pic>
        <p:nvPicPr>
          <p:cNvPr id="4" name="Picture 3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7A915CB5-BEE8-FE32-A3B5-D39B5D67B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4004-75A2-BC6E-BA6D-0E4C0A14F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28" b="36826"/>
          <a:stretch/>
        </p:blipFill>
        <p:spPr bwMode="auto">
          <a:xfrm>
            <a:off x="356019" y="2855506"/>
            <a:ext cx="5326491" cy="335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D3299A7-B46C-DF87-3857-00823D1C3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t="93256" r="-102" b="1117"/>
          <a:stretch/>
        </p:blipFill>
        <p:spPr bwMode="auto">
          <a:xfrm>
            <a:off x="356019" y="6094098"/>
            <a:ext cx="5326491" cy="60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5;g33ff1cc942e_0_88">
            <a:extLst>
              <a:ext uri="{FF2B5EF4-FFF2-40B4-BE49-F238E27FC236}">
                <a16:creationId xmlns:a16="http://schemas.microsoft.com/office/drawing/2014/main" id="{72BD5B6B-8B99-D13C-2209-783A3390E8E2}"/>
              </a:ext>
            </a:extLst>
          </p:cNvPr>
          <p:cNvSpPr txBox="1"/>
          <p:nvPr/>
        </p:nvSpPr>
        <p:spPr>
          <a:xfrm>
            <a:off x="-75108" y="6598531"/>
            <a:ext cx="5776709" cy="51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1600" b="1" dirty="0">
                <a:solidFill>
                  <a:srgbClr val="262261"/>
                </a:solidFill>
              </a:rPr>
              <a:t>Eales 2025. Communicable Diseases Intelligence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95C0572-FB67-82D7-953F-21275C20C1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5" b="1354"/>
          <a:stretch>
            <a:fillRect/>
          </a:stretch>
        </p:blipFill>
        <p:spPr bwMode="auto">
          <a:xfrm>
            <a:off x="5800862" y="2954700"/>
            <a:ext cx="5744597" cy="374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B02176-62CE-ECFA-413D-DFCD82A22266}"/>
              </a:ext>
            </a:extLst>
          </p:cNvPr>
          <p:cNvSpPr/>
          <p:nvPr/>
        </p:nvSpPr>
        <p:spPr>
          <a:xfrm>
            <a:off x="8299315" y="3098891"/>
            <a:ext cx="622570" cy="937309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80C1A1-CA8B-EF86-861D-8D6D35B5E3D8}"/>
              </a:ext>
            </a:extLst>
          </p:cNvPr>
          <p:cNvSpPr/>
          <p:nvPr/>
        </p:nvSpPr>
        <p:spPr>
          <a:xfrm>
            <a:off x="8299315" y="5142198"/>
            <a:ext cx="622570" cy="937309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407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8F004B5C-44F0-D01F-5238-6CEEE8FCF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ff1cc942e_0_88">
            <a:extLst>
              <a:ext uri="{FF2B5EF4-FFF2-40B4-BE49-F238E27FC236}">
                <a16:creationId xmlns:a16="http://schemas.microsoft.com/office/drawing/2014/main" id="{D220D223-F554-479C-93E8-F22DB80967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51602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Infection incidence and the epidemic growth rate</a:t>
            </a:r>
            <a:endParaRPr dirty="0">
              <a:solidFill>
                <a:srgbClr val="26226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1336DA0C-1F90-964E-95DE-AEFB72DCA90C}"/>
                  </a:ext>
                </a:extLst>
              </p:cNvPr>
              <p:cNvSpPr txBox="1"/>
              <p:nvPr/>
            </p:nvSpPr>
            <p:spPr>
              <a:xfrm>
                <a:off x="306100" y="1428401"/>
                <a:ext cx="11377800" cy="542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We can write the rate of change of infection incidence in terms of a time-varying growth rate:</a:t>
                </a: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AU" sz="2000" b="1" i="1" smtClean="0">
                              <a:solidFill>
                                <a:srgbClr val="86B8CD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d>
                            <m:dPr>
                              <m:ctrlPr>
                                <a:rPr lang="en-AU" sz="2000" b="1" i="1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1" i="1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AU" sz="2000" b="1" i="1" smtClean="0">
                          <a:solidFill>
                            <a:srgbClr val="86B8CD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AU" sz="2000" b="1" i="1" smtClean="0">
                          <a:solidFill>
                            <a:srgbClr val="86B8C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 smtClean="0">
                          <a:solidFill>
                            <a:srgbClr val="86B8CD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 smtClean="0">
                          <a:solidFill>
                            <a:srgbClr val="86B8C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86B8CD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This then has the solution:</a:t>
                </a: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86B8CD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AU" sz="2000" b="1" i="1" smtClean="0">
                              <a:solidFill>
                                <a:srgbClr val="86B8C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 smtClean="0">
                              <a:solidFill>
                                <a:srgbClr val="86B8CD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1" i="1" smtClean="0">
                              <a:solidFill>
                                <a:srgbClr val="86B8CD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AU" sz="2000" b="1" i="1" smtClean="0">
                              <a:solidFill>
                                <a:srgbClr val="86B8C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000" b="1" i="1" smtClean="0">
                              <a:solidFill>
                                <a:srgbClr val="86B8CD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AU" sz="2000" b="1" i="1" smtClean="0">
                              <a:solidFill>
                                <a:srgbClr val="86B8C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nary>
                            <m:naryPr>
                              <m:ctrlP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  <m:e>
                              <m:r>
                                <a:rPr lang="en-AU" sz="2000" b="1" i="1" smtClean="0">
                                  <a:solidFill>
                                    <a:srgbClr val="EE3A89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d>
                                <m:dPr>
                                  <m:ctrlPr>
                                    <a:rPr lang="en-AU" sz="2000" b="1" i="1" smtClean="0">
                                      <a:solidFill>
                                        <a:srgbClr val="EE3A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000" b="1" i="1" smtClean="0">
                                      <a:solidFill>
                                        <a:srgbClr val="EE3A89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nary>
                        </m:sup>
                      </m:sSup>
                    </m:oMath>
                  </m:oMathPara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Or</a:t>
                </a: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>
                          <a:solidFill>
                            <a:srgbClr val="86B8CD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AU" sz="2000" b="1" i="1">
                              <a:solidFill>
                                <a:srgbClr val="86B8C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>
                              <a:solidFill>
                                <a:srgbClr val="86B8CD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AU" sz="2000" b="1" i="1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1" i="1">
                              <a:solidFill>
                                <a:srgbClr val="86B8CD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AU" sz="2000" b="1" i="1">
                              <a:solidFill>
                                <a:srgbClr val="86B8C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000" b="1" i="1" smtClean="0">
                              <a:solidFill>
                                <a:srgbClr val="86B8CD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AU" sz="2000" b="1" i="1" smtClean="0">
                              <a:solidFill>
                                <a:srgbClr val="86B8C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000" b="1" i="1" smtClean="0">
                              <a:solidFill>
                                <a:srgbClr val="86B8CD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AU" sz="2000" b="1" i="1">
                              <a:solidFill>
                                <a:srgbClr val="86B8C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1336DA0C-1F90-964E-95DE-AEFB72DCA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00" y="1428401"/>
                <a:ext cx="11377800" cy="5421000"/>
              </a:xfrm>
              <a:prstGeom prst="rect">
                <a:avLst/>
              </a:prstGeom>
              <a:blipFill>
                <a:blip r:embed="rId3"/>
                <a:stretch>
                  <a:fillRect l="-750" t="-34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7375C5EC-34D1-77DC-1410-2674207E5F0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21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BDC42801-68BD-8FD5-605D-B4100526F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12" name="Google Shape;125;g33ff1cc942e_0_88">
            <a:extLst>
              <a:ext uri="{FF2B5EF4-FFF2-40B4-BE49-F238E27FC236}">
                <a16:creationId xmlns:a16="http://schemas.microsoft.com/office/drawing/2014/main" id="{71483C9D-A70D-1CAF-888A-957BB658B8E3}"/>
              </a:ext>
            </a:extLst>
          </p:cNvPr>
          <p:cNvSpPr txBox="1"/>
          <p:nvPr/>
        </p:nvSpPr>
        <p:spPr>
          <a:xfrm>
            <a:off x="2042345" y="4605262"/>
            <a:ext cx="1745857" cy="108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86B8CD"/>
                </a:solidFill>
              </a:rPr>
              <a:t>Infection incidence at current time</a:t>
            </a:r>
            <a:endParaRPr lang="en-AU" sz="2000" b="1" dirty="0">
              <a:solidFill>
                <a:srgbClr val="262261"/>
              </a:solidFill>
            </a:endParaRPr>
          </a:p>
        </p:txBody>
      </p:sp>
      <p:cxnSp>
        <p:nvCxnSpPr>
          <p:cNvPr id="13" name="Google Shape;186;p3">
            <a:extLst>
              <a:ext uri="{FF2B5EF4-FFF2-40B4-BE49-F238E27FC236}">
                <a16:creationId xmlns:a16="http://schemas.microsoft.com/office/drawing/2014/main" id="{B9FEF246-CC9E-27D2-4FA9-62D47D5E9231}"/>
              </a:ext>
            </a:extLst>
          </p:cNvPr>
          <p:cNvCxnSpPr>
            <a:cxnSpLocks/>
          </p:cNvCxnSpPr>
          <p:nvPr/>
        </p:nvCxnSpPr>
        <p:spPr>
          <a:xfrm flipV="1">
            <a:off x="3696510" y="4605262"/>
            <a:ext cx="1031133" cy="443663"/>
          </a:xfrm>
          <a:prstGeom prst="straightConnector1">
            <a:avLst/>
          </a:prstGeom>
          <a:noFill/>
          <a:ln w="38100" cap="flat" cmpd="sng">
            <a:solidFill>
              <a:srgbClr val="86B8C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6;p3">
            <a:extLst>
              <a:ext uri="{FF2B5EF4-FFF2-40B4-BE49-F238E27FC236}">
                <a16:creationId xmlns:a16="http://schemas.microsoft.com/office/drawing/2014/main" id="{83AD9B2A-3780-2259-E1EB-D2415FFF54BD}"/>
              </a:ext>
            </a:extLst>
          </p:cNvPr>
          <p:cNvCxnSpPr>
            <a:cxnSpLocks/>
          </p:cNvCxnSpPr>
          <p:nvPr/>
        </p:nvCxnSpPr>
        <p:spPr>
          <a:xfrm flipV="1">
            <a:off x="5914417" y="4709872"/>
            <a:ext cx="201449" cy="719727"/>
          </a:xfrm>
          <a:prstGeom prst="straightConnector1">
            <a:avLst/>
          </a:prstGeom>
          <a:noFill/>
          <a:ln w="38100" cap="flat" cmpd="sng">
            <a:solidFill>
              <a:srgbClr val="86B8C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" name="Google Shape;186;p3">
            <a:extLst>
              <a:ext uri="{FF2B5EF4-FFF2-40B4-BE49-F238E27FC236}">
                <a16:creationId xmlns:a16="http://schemas.microsoft.com/office/drawing/2014/main" id="{10F98D0A-377D-E66D-3C01-F3A61BB78395}"/>
              </a:ext>
            </a:extLst>
          </p:cNvPr>
          <p:cNvCxnSpPr>
            <a:cxnSpLocks/>
          </p:cNvCxnSpPr>
          <p:nvPr/>
        </p:nvCxnSpPr>
        <p:spPr>
          <a:xfrm flipH="1" flipV="1">
            <a:off x="7122193" y="4470878"/>
            <a:ext cx="1050413" cy="268768"/>
          </a:xfrm>
          <a:prstGeom prst="straightConnector1">
            <a:avLst/>
          </a:prstGeom>
          <a:noFill/>
          <a:ln w="38100" cap="flat" cmpd="sng">
            <a:solidFill>
              <a:srgbClr val="26226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" name="Google Shape;125;g33ff1cc942e_0_88">
            <a:extLst>
              <a:ext uri="{FF2B5EF4-FFF2-40B4-BE49-F238E27FC236}">
                <a16:creationId xmlns:a16="http://schemas.microsoft.com/office/drawing/2014/main" id="{502E44C4-2B6B-3BC1-A7C0-AC56267E307D}"/>
              </a:ext>
            </a:extLst>
          </p:cNvPr>
          <p:cNvSpPr txBox="1"/>
          <p:nvPr/>
        </p:nvSpPr>
        <p:spPr>
          <a:xfrm>
            <a:off x="4488615" y="5532013"/>
            <a:ext cx="2839694" cy="82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86B8CD"/>
                </a:solidFill>
              </a:rPr>
              <a:t>Infections incidence  at previous time</a:t>
            </a:r>
          </a:p>
        </p:txBody>
      </p:sp>
      <p:sp>
        <p:nvSpPr>
          <p:cNvPr id="22" name="Google Shape;125;g33ff1cc942e_0_88">
            <a:extLst>
              <a:ext uri="{FF2B5EF4-FFF2-40B4-BE49-F238E27FC236}">
                <a16:creationId xmlns:a16="http://schemas.microsoft.com/office/drawing/2014/main" id="{7D376D95-FF16-B399-3CD1-F3B3DE553910}"/>
              </a:ext>
            </a:extLst>
          </p:cNvPr>
          <p:cNvSpPr txBox="1"/>
          <p:nvPr/>
        </p:nvSpPr>
        <p:spPr>
          <a:xfrm>
            <a:off x="8242081" y="4506126"/>
            <a:ext cx="2321931" cy="108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Growth rate from previous time to current time</a:t>
            </a:r>
          </a:p>
        </p:txBody>
      </p:sp>
    </p:spTree>
    <p:extLst>
      <p:ext uri="{BB962C8B-B14F-4D97-AF65-F5344CB8AC3E}">
        <p14:creationId xmlns:p14="http://schemas.microsoft.com/office/powerpoint/2010/main" val="1743938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8F890278-78EC-4536-37D1-327657E20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ff1cc942e_0_88">
            <a:extLst>
              <a:ext uri="{FF2B5EF4-FFF2-40B4-BE49-F238E27FC236}">
                <a16:creationId xmlns:a16="http://schemas.microsoft.com/office/drawing/2014/main" id="{884B0A30-3C38-2E9F-DD38-7FDE59965C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How do we estimate the epidemic growth rate?</a:t>
            </a:r>
            <a:endParaRPr dirty="0">
              <a:solidFill>
                <a:srgbClr val="26226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8F5162C9-CF1C-4BC4-2DFF-5F6A274A36C9}"/>
                  </a:ext>
                </a:extLst>
              </p:cNvPr>
              <p:cNvSpPr txBox="1"/>
              <p:nvPr/>
            </p:nvSpPr>
            <p:spPr>
              <a:xfrm>
                <a:off x="306100" y="1428401"/>
                <a:ext cx="11377800" cy="542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We have the equation linking infection incidence and growth rate: </a:t>
                </a: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R="0" lvl="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We can then calculate the growth rate from the equation:</a:t>
                </a:r>
              </a:p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i="0" u="none" strike="noStrike" cap="none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i="0" u="none" strike="noStrike" cap="none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i="0" u="none" strike="noStrike" cap="none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429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u="none" strike="noStrike" cap="none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𝒓</m:t>
                      </m:r>
                      <m:d>
                        <m:dPr>
                          <m:ctrlPr>
                            <a:rPr lang="en-AU" sz="2000" b="1" i="1" u="none" strike="noStrike" cap="none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lang="en-AU" sz="2000" b="1" i="1" u="none" strike="noStrike" cap="none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𝒕</m:t>
                          </m:r>
                        </m:e>
                      </m:d>
                      <m:r>
                        <a:rPr lang="en-AU" sz="2000" b="1" i="1" u="none" strike="noStrike" cap="none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lang="en-AU" sz="2000" b="1" i="1" u="none" strike="noStrike" cap="none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𝒍𝒐𝒈</m:t>
                      </m:r>
                      <m:d>
                        <m:dPr>
                          <m:ctrlPr>
                            <a:rPr lang="en-AU" sz="2000" b="1" i="1" u="none" strike="noStrike" cap="none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lang="en-AU" sz="2000" b="1" i="1" u="none" strike="noStrike" cap="none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𝑰</m:t>
                          </m:r>
                          <m:d>
                            <m:dPr>
                              <m:ctrlPr>
                                <a:rPr lang="en-AU" sz="2000" b="1" i="1" u="none" strike="noStrike" cap="none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AU" sz="2000" b="1" i="1" u="none" strike="noStrike" cap="none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AU" sz="2000" b="1" i="1" u="none" strike="noStrike" cap="none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−</m:t>
                      </m:r>
                      <m:r>
                        <a:rPr lang="en-AU" sz="2000" b="1" i="1" u="none" strike="noStrike" cap="none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𝒍𝒐𝒈</m:t>
                      </m:r>
                      <m:r>
                        <a:rPr lang="en-AU" sz="2000" b="1" i="1" u="none" strike="noStrike" cap="none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(</m:t>
                      </m:r>
                      <m:r>
                        <a:rPr lang="en-AU" sz="2000" b="1" i="1" u="none" strike="noStrike" cap="none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𝑰</m:t>
                      </m:r>
                      <m:d>
                        <m:dPr>
                          <m:ctrlPr>
                            <a:rPr lang="en-AU" sz="2000" b="1" i="1" u="none" strike="noStrike" cap="none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lang="en-AU" sz="2000" b="1" i="1" u="none" strike="noStrike" cap="none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𝒕</m:t>
                          </m:r>
                          <m:r>
                            <a:rPr lang="en-AU" sz="2000" b="1" i="1" u="none" strike="noStrike" cap="none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−</m:t>
                          </m:r>
                          <m:r>
                            <a:rPr lang="en-AU" sz="2000" b="1" i="1" u="none" strike="noStrike" cap="none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𝟏</m:t>
                          </m:r>
                        </m:e>
                      </m:d>
                      <m:r>
                        <a:rPr lang="en-AU" sz="2000" b="1" i="1" u="none" strike="noStrike" cap="none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AU" sz="2000" b="1" i="0" u="none" strike="noStrike" cap="none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429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The units of </a:t>
                </a:r>
                <a14:m>
                  <m:oMath xmlns:m="http://schemas.openxmlformats.org/officeDocument/2006/math">
                    <m:r>
                      <a:rPr lang="en-AU" sz="2000" b="1" i="0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𝐫</m:t>
                    </m:r>
                    <m:d>
                      <m:d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sz="2000" b="1" i="0" u="none" strike="noStrike" cap="none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 will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b="1" i="1" u="none" strike="noStrike" cap="none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lang="en-AU" sz="2000" b="1" i="1" u="none" strike="noStrike" cap="none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𝒕</m:t>
                        </m:r>
                      </m:e>
                      <m:sup>
                        <m:r>
                          <a:rPr lang="en-AU" sz="2000" b="1" i="1" u="none" strike="noStrike" cap="none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−</m:t>
                        </m:r>
                        <m:r>
                          <a:rPr lang="en-AU" sz="2000" b="1" i="1" u="none" strike="noStrike" cap="none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AU" sz="2000" b="1" i="0" u="none" strike="noStrike" cap="none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 (e.g.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b="1" i="1" u="none" strike="noStrike" cap="none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AU" sz="2000" b="0" i="0" u="none" strike="noStrike" cap="none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week</m:t>
                        </m:r>
                      </m:e>
                      <m:sup>
                        <m:r>
                          <a:rPr lang="en-AU" sz="2000" b="1" i="1" u="none" strike="noStrike" cap="none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−</m:t>
                        </m:r>
                        <m:r>
                          <a:rPr lang="en-AU" sz="2000" b="1" i="1" u="none" strike="noStrike" cap="none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AU" sz="2000" b="1" i="0" u="none" strike="noStrike" cap="none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b="1" i="1" u="none" strike="noStrike" cap="none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AU" sz="2000" b="0" i="0" u="none" strike="noStrike" cap="none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day</m:t>
                        </m:r>
                      </m:e>
                      <m:sup>
                        <m:r>
                          <a:rPr lang="en-AU" sz="2000" b="1" i="1" u="none" strike="noStrike" cap="none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−</m:t>
                        </m:r>
                        <m:r>
                          <a:rPr lang="en-AU" sz="2000" b="1" i="1" u="none" strike="noStrike" cap="none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AU" sz="2000" b="1" i="0" u="none" strike="noStrike" cap="none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8F5162C9-CF1C-4BC4-2DFF-5F6A274A3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00" y="1428401"/>
                <a:ext cx="11377800" cy="5421000"/>
              </a:xfrm>
              <a:prstGeom prst="rect">
                <a:avLst/>
              </a:prstGeom>
              <a:blipFill>
                <a:blip r:embed="rId3"/>
                <a:stretch>
                  <a:fillRect l="-10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D981BFDB-C521-11C3-0616-38A274BF47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940700" y="648430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22</a:t>
            </a:fld>
            <a:endParaRPr dirty="0"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C555AAB7-467B-F017-6B10-C2F0C8005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3" name="Google Shape;125;g33ff1cc942e_0_88">
            <a:extLst>
              <a:ext uri="{FF2B5EF4-FFF2-40B4-BE49-F238E27FC236}">
                <a16:creationId xmlns:a16="http://schemas.microsoft.com/office/drawing/2014/main" id="{9B89EC0D-D383-072C-C83C-C30629EC50A7}"/>
              </a:ext>
            </a:extLst>
          </p:cNvPr>
          <p:cNvSpPr txBox="1"/>
          <p:nvPr/>
        </p:nvSpPr>
        <p:spPr>
          <a:xfrm>
            <a:off x="792215" y="4001055"/>
            <a:ext cx="1769534" cy="92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EE3A89"/>
                </a:solidFill>
              </a:rPr>
              <a:t>Epidemic growth rate</a:t>
            </a:r>
          </a:p>
        </p:txBody>
      </p:sp>
      <p:cxnSp>
        <p:nvCxnSpPr>
          <p:cNvPr id="5" name="Google Shape;186;p3">
            <a:extLst>
              <a:ext uri="{FF2B5EF4-FFF2-40B4-BE49-F238E27FC236}">
                <a16:creationId xmlns:a16="http://schemas.microsoft.com/office/drawing/2014/main" id="{5FBB2B5E-A773-EDFE-A03A-412FF015F5B5}"/>
              </a:ext>
            </a:extLst>
          </p:cNvPr>
          <p:cNvCxnSpPr>
            <a:cxnSpLocks/>
          </p:cNvCxnSpPr>
          <p:nvPr/>
        </p:nvCxnSpPr>
        <p:spPr>
          <a:xfrm>
            <a:off x="2561749" y="4507524"/>
            <a:ext cx="1431487" cy="93305"/>
          </a:xfrm>
          <a:prstGeom prst="straightConnector1">
            <a:avLst/>
          </a:prstGeom>
          <a:noFill/>
          <a:ln w="38100" cap="flat" cmpd="sng">
            <a:solidFill>
              <a:srgbClr val="EE3A8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" name="Google Shape;125;g33ff1cc942e_0_88">
            <a:extLst>
              <a:ext uri="{FF2B5EF4-FFF2-40B4-BE49-F238E27FC236}">
                <a16:creationId xmlns:a16="http://schemas.microsoft.com/office/drawing/2014/main" id="{1962F3B2-6013-15FB-3410-3B123210FE35}"/>
              </a:ext>
            </a:extLst>
          </p:cNvPr>
          <p:cNvSpPr txBox="1"/>
          <p:nvPr/>
        </p:nvSpPr>
        <p:spPr>
          <a:xfrm>
            <a:off x="8037873" y="4870622"/>
            <a:ext cx="3450618" cy="130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Difference between log of infection incidence at current time and previous time step</a:t>
            </a:r>
          </a:p>
          <a:p>
            <a:pPr lvl="0"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</p:txBody>
      </p:sp>
      <p:cxnSp>
        <p:nvCxnSpPr>
          <p:cNvPr id="26" name="Google Shape;186;p3">
            <a:extLst>
              <a:ext uri="{FF2B5EF4-FFF2-40B4-BE49-F238E27FC236}">
                <a16:creationId xmlns:a16="http://schemas.microsoft.com/office/drawing/2014/main" id="{375F1FB5-6207-8B36-FD14-FD2088352F99}"/>
              </a:ext>
            </a:extLst>
          </p:cNvPr>
          <p:cNvCxnSpPr>
            <a:cxnSpLocks/>
          </p:cNvCxnSpPr>
          <p:nvPr/>
        </p:nvCxnSpPr>
        <p:spPr>
          <a:xfrm flipH="1" flipV="1">
            <a:off x="7204467" y="4927990"/>
            <a:ext cx="764456" cy="395511"/>
          </a:xfrm>
          <a:prstGeom prst="straightConnector1">
            <a:avLst/>
          </a:prstGeom>
          <a:noFill/>
          <a:ln w="38100" cap="flat" cmpd="sng">
            <a:solidFill>
              <a:srgbClr val="262261"/>
            </a:solidFill>
            <a:prstDash val="solid"/>
            <a:miter lim="800000"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8BB3C1-BF16-0786-16EF-5184D364FCDC}"/>
                  </a:ext>
                </a:extLst>
              </p:cNvPr>
              <p:cNvSpPr txBox="1"/>
              <p:nvPr/>
            </p:nvSpPr>
            <p:spPr>
              <a:xfrm>
                <a:off x="4404300" y="2359955"/>
                <a:ext cx="2512066" cy="380810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AU" sz="18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18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AU" sz="1800" b="1" i="1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18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18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AU" sz="18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18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AU" sz="18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18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AU" sz="18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sz="18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AU" sz="18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AU" sz="18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18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AU" sz="18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8BB3C1-BF16-0786-16EF-5184D364F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300" y="2359955"/>
                <a:ext cx="2512066" cy="380810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9737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375237B0-CA4C-03C4-B760-D10AA4C93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types of data&#10;&#10;AI-generated content may be incorrect.">
            <a:extLst>
              <a:ext uri="{FF2B5EF4-FFF2-40B4-BE49-F238E27FC236}">
                <a16:creationId xmlns:a16="http://schemas.microsoft.com/office/drawing/2014/main" id="{B57147F9-236C-B56B-F656-A63A52529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" b="68650"/>
          <a:stretch/>
        </p:blipFill>
        <p:spPr>
          <a:xfrm>
            <a:off x="1570892" y="4344289"/>
            <a:ext cx="7039708" cy="2013438"/>
          </a:xfrm>
          <a:prstGeom prst="rect">
            <a:avLst/>
          </a:prstGeom>
        </p:spPr>
      </p:pic>
      <p:pic>
        <p:nvPicPr>
          <p:cNvPr id="4" name="Picture 3" descr="A graph of different types of data&#10;&#10;AI-generated content may be incorrect.">
            <a:extLst>
              <a:ext uri="{FF2B5EF4-FFF2-40B4-BE49-F238E27FC236}">
                <a16:creationId xmlns:a16="http://schemas.microsoft.com/office/drawing/2014/main" id="{A978B45B-1D8D-AEFD-E551-5F2F4C4D6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" t="32437" b="35247"/>
          <a:stretch/>
        </p:blipFill>
        <p:spPr>
          <a:xfrm>
            <a:off x="1570892" y="4310332"/>
            <a:ext cx="7039708" cy="2075473"/>
          </a:xfrm>
          <a:prstGeom prst="rect">
            <a:avLst/>
          </a:prstGeom>
        </p:spPr>
      </p:pic>
      <p:pic>
        <p:nvPicPr>
          <p:cNvPr id="5" name="Picture 4" descr="A graph of different types of data&#10;&#10;AI-generated content may be incorrect.">
            <a:extLst>
              <a:ext uri="{FF2B5EF4-FFF2-40B4-BE49-F238E27FC236}">
                <a16:creationId xmlns:a16="http://schemas.microsoft.com/office/drawing/2014/main" id="{79F8F102-E8B2-DAF0-127F-B185BA2DD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" t="64753"/>
          <a:stretch/>
        </p:blipFill>
        <p:spPr>
          <a:xfrm>
            <a:off x="1570892" y="4273062"/>
            <a:ext cx="7039708" cy="2263764"/>
          </a:xfrm>
          <a:prstGeom prst="rect">
            <a:avLst/>
          </a:prstGeom>
        </p:spPr>
      </p:pic>
      <p:sp>
        <p:nvSpPr>
          <p:cNvPr id="124" name="Google Shape;124;g33ff1cc942e_0_88">
            <a:extLst>
              <a:ext uri="{FF2B5EF4-FFF2-40B4-BE49-F238E27FC236}">
                <a16:creationId xmlns:a16="http://schemas.microsoft.com/office/drawing/2014/main" id="{7AE58CF2-A1EE-1F4B-C582-6166BD4479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How do we estimate the epidemic growth rate?</a:t>
            </a:r>
            <a:endParaRPr dirty="0">
              <a:solidFill>
                <a:srgbClr val="26226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84CA17D0-FBDE-07F8-64C8-21198F3EB39D}"/>
                  </a:ext>
                </a:extLst>
              </p:cNvPr>
              <p:cNvSpPr txBox="1"/>
              <p:nvPr/>
            </p:nvSpPr>
            <p:spPr>
              <a:xfrm>
                <a:off x="306100" y="1428401"/>
                <a:ext cx="11377800" cy="28446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In general, we cannot straightforwardly calculate,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: 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time-series of infection incidence will exhibit noise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We will cover biases in the observation process in lecture 5</a:t>
                </a: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We can estimate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using statistical models that account for noise but must make assumptions. For example: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Assume that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changes smoothly?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Assume that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occasionally changes sharply?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Assume that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is constant for a fixed period</a:t>
                </a: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Need to be wary of these assumptions when interpreting estimates</a:t>
                </a:r>
              </a:p>
            </p:txBody>
          </p:sp>
        </mc:Choice>
        <mc:Fallback xmlns="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84CA17D0-FBDE-07F8-64C8-21198F3EB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00" y="1428401"/>
                <a:ext cx="11377800" cy="2844661"/>
              </a:xfrm>
              <a:prstGeom prst="rect">
                <a:avLst/>
              </a:prstGeom>
              <a:blipFill>
                <a:blip r:embed="rId4"/>
                <a:stretch>
                  <a:fillRect l="-1071" t="-6638" b="-64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175A00BF-9EA5-3644-6299-523D31FD63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23</a:t>
            </a:fld>
            <a:endParaRPr/>
          </a:p>
        </p:txBody>
      </p:sp>
      <p:pic>
        <p:nvPicPr>
          <p:cNvPr id="6" name="Picture 5" descr="A graph of different types of data&#10;&#10;AI-generated content may be incorrect.">
            <a:extLst>
              <a:ext uri="{FF2B5EF4-FFF2-40B4-BE49-F238E27FC236}">
                <a16:creationId xmlns:a16="http://schemas.microsoft.com/office/drawing/2014/main" id="{E2054E8F-03A3-7809-EB03-9ADB92031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" t="93730"/>
          <a:stretch/>
        </p:blipFill>
        <p:spPr>
          <a:xfrm>
            <a:off x="1570892" y="6285123"/>
            <a:ext cx="7039708" cy="402725"/>
          </a:xfrm>
          <a:prstGeom prst="rect">
            <a:avLst/>
          </a:prstGeom>
        </p:spPr>
      </p:pic>
      <p:sp>
        <p:nvSpPr>
          <p:cNvPr id="7" name="Google Shape;125;g33ff1cc942e_0_88">
            <a:extLst>
              <a:ext uri="{FF2B5EF4-FFF2-40B4-BE49-F238E27FC236}">
                <a16:creationId xmlns:a16="http://schemas.microsoft.com/office/drawing/2014/main" id="{EF784B8F-8EC6-4638-B76D-A73FAC247B13}"/>
              </a:ext>
            </a:extLst>
          </p:cNvPr>
          <p:cNvSpPr txBox="1"/>
          <p:nvPr/>
        </p:nvSpPr>
        <p:spPr>
          <a:xfrm>
            <a:off x="8754534" y="6108577"/>
            <a:ext cx="1866574" cy="54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1600" b="1" dirty="0">
                <a:solidFill>
                  <a:srgbClr val="262261"/>
                </a:solidFill>
              </a:rPr>
              <a:t>Eales et al. 2022. Epidemics</a:t>
            </a:r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5D346500-DF19-D843-515C-BC30F4568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2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8A6E9BFB-D459-ED11-17A9-A9CCBD25C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2CE298B5-5A2D-93E0-A511-4388CDB527B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413934" y="2616199"/>
                <a:ext cx="8619066" cy="1862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261"/>
                  </a:buClr>
                  <a:buSzPts val="3600"/>
                  <a:buFont typeface="Arial"/>
                  <a:buNone/>
                </a:pPr>
                <a:r>
                  <a:rPr lang="en-AU" b="1" dirty="0">
                    <a:solidFill>
                      <a:srgbClr val="262261"/>
                    </a:solidFill>
                  </a:rPr>
                  <a:t>Should we report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b="1" dirty="0">
                    <a:solidFill>
                      <a:srgbClr val="262261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AU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AU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5400" dirty="0">
                    <a:solidFill>
                      <a:srgbClr val="262261"/>
                    </a:solidFill>
                  </a:rPr>
                  <a:t>?</a:t>
                </a:r>
                <a:endParaRPr sz="5400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2CE298B5-5A2D-93E0-A511-4388CDB527B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13934" y="2616199"/>
                <a:ext cx="8619066" cy="1862667"/>
              </a:xfrm>
              <a:prstGeom prst="rect">
                <a:avLst/>
              </a:prstGeom>
              <a:blipFill>
                <a:blip r:embed="rId3"/>
                <a:stretch>
                  <a:fillRect l="-2192" r="-2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6ACEBA49-560A-C3FD-254A-FB7FB8EA53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24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98D47B53-A34D-E28B-FE1D-76689539E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00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7171AADD-5DCD-E5DA-1297-2058B19AB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E071D3B3-D3BE-DC45-9B56-9DD1690927F3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261"/>
                  </a:buClr>
                  <a:buSzPts val="3600"/>
                  <a:buFont typeface="Arial"/>
                  <a:buNone/>
                </a:pPr>
                <a:r>
                  <a:rPr lang="en-AU" sz="3600" b="1" dirty="0">
                    <a:solidFill>
                      <a:srgbClr val="262261"/>
                    </a:solidFill>
                  </a:rPr>
                  <a:t>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sz="3600" b="1" dirty="0">
                    <a:solidFill>
                      <a:srgbClr val="26226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AU" sz="36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AU" sz="36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36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36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E071D3B3-D3BE-DC45-9B56-9DD1690927F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blipFill>
                <a:blip r:embed="rId3"/>
                <a:stretch>
                  <a:fillRect l="-17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C2BA54A5-328F-9B85-EC6E-58226D445339}"/>
                  </a:ext>
                </a:extLst>
              </p:cNvPr>
              <p:cNvSpPr txBox="1"/>
              <p:nvPr/>
            </p:nvSpPr>
            <p:spPr>
              <a:xfrm>
                <a:off x="306100" y="1428401"/>
                <a:ext cx="11377800" cy="542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A time-series of infection incidence can be written in terms of:</a:t>
                </a: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effective reproduction number:</a:t>
                </a:r>
              </a:p>
              <a:p>
                <a:pPr marL="495300"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d>
                        <m:d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nary>
                        <m:nary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d>
                            <m:dPr>
                              <m:ctrlP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</m:oMath>
                  </m:oMathPara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time-varying epidemic growth rate:</a:t>
                </a:r>
              </a:p>
              <a:p>
                <a:pPr marL="495300"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d>
                            <m:dPr>
                              <m:ctrlP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000" b="1" i="1" smtClean="0">
                              <a:solidFill>
                                <a:srgbClr val="86B8CD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nary>
                            <m:naryPr>
                              <m:ctrlPr>
                                <a:rPr lang="en-AU" sz="2000" b="1" i="1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AU" sz="2000" b="1" i="1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AU" sz="2000" b="1" i="1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23"/>
                                </m:rPr>
                                <a:rPr lang="en-AU" sz="2000" b="1" i="1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b>
                            <m:sup>
                              <m:r>
                                <a:rPr lang="en-AU" sz="2000" b="1" i="1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  <m:e>
                              <m:r>
                                <a:rPr lang="en-AU" sz="2000" b="1" i="1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d>
                                <m:dPr>
                                  <m:ctrlPr>
                                    <a:rPr lang="en-AU" sz="2000" b="1" i="1" smtClean="0">
                                      <a:solidFill>
                                        <a:srgbClr val="86B8C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000" b="1" i="1" smtClean="0">
                                      <a:solidFill>
                                        <a:srgbClr val="86B8CD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lang="en-AU" sz="2000" b="1" i="1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AU" sz="2000" b="1" i="1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nary>
                        </m:sup>
                      </m:sSup>
                    </m:oMath>
                  </m:oMathPara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495300"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Can obtain a general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</a:t>
                </a:r>
              </a:p>
              <a:p>
                <a:pPr marL="495300"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495300"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AU" sz="2000" b="1" i="1" smtClean="0">
                                  <a:solidFill>
                                    <a:srgbClr val="EE3A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b="1" i="1" smtClean="0">
                                  <a:solidFill>
                                    <a:srgbClr val="EE3A89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AU" sz="2000" b="1" i="1" smtClean="0">
                                  <a:solidFill>
                                    <a:srgbClr val="EE3A89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AU" sz="2000" b="1" i="1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b="1" i="1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AU" sz="2000" b="1" i="1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trlPr>
                                    <a:rPr lang="en-AU" sz="2000" b="1" i="1">
                                      <a:solidFill>
                                        <a:srgbClr val="86B8C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AU" sz="2000" b="1" i="1">
                                      <a:solidFill>
                                        <a:srgbClr val="86B8CD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AU" sz="2000" b="1" i="1">
                                      <a:solidFill>
                                        <a:srgbClr val="86B8C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AU" sz="2000" b="1" i="1">
                                      <a:solidFill>
                                        <a:srgbClr val="86B8CD"/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sub>
                                <m:sup>
                                  <m:r>
                                    <a:rPr lang="en-AU" sz="2000" b="1" i="1">
                                      <a:solidFill>
                                        <a:srgbClr val="86B8CD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  <m:e>
                                  <m:r>
                                    <a:rPr lang="en-AU" sz="2000" b="1" i="1">
                                      <a:solidFill>
                                        <a:srgbClr val="86B8CD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d>
                                    <m:dPr>
                                      <m:ctrlPr>
                                        <a:rPr lang="en-AU" sz="2000" b="1" i="1">
                                          <a:solidFill>
                                            <a:srgbClr val="86B8C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2000" b="1" i="1">
                                          <a:solidFill>
                                            <a:srgbClr val="86B8C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  <m:r>
                                    <a:rPr lang="en-AU" sz="2000" b="1" i="1">
                                      <a:solidFill>
                                        <a:srgbClr val="86B8CD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  <m:r>
                                    <a:rPr lang="en-AU" sz="2000" b="1" i="1">
                                      <a:solidFill>
                                        <a:srgbClr val="86B8CD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nary>
                            </m:sup>
                          </m:sSup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</m:oMath>
                  </m:oMathPara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Can obtain a simple formula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are constant, for different parametric forms of </a:t>
                </a:r>
                <a14:m>
                  <m:oMath xmlns:m="http://schemas.openxmlformats.org/officeDocument/2006/math"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</m:d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. For more details, please refer to: Wallinga and </a:t>
                </a:r>
                <a:r>
                  <a:rPr lang="en-AU" sz="2000" b="1" dirty="0" err="1">
                    <a:solidFill>
                      <a:srgbClr val="262261"/>
                    </a:solidFill>
                  </a:rPr>
                  <a:t>Lipsitch</a:t>
                </a:r>
                <a:r>
                  <a:rPr lang="en-AU" sz="2000" b="1" dirty="0">
                    <a:solidFill>
                      <a:srgbClr val="262261"/>
                    </a:solidFill>
                  </a:rPr>
                  <a:t> 2007 Royal Society Proc Biol Sci.</a:t>
                </a:r>
              </a:p>
            </p:txBody>
          </p:sp>
        </mc:Choice>
        <mc:Fallback xmlns="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C2BA54A5-328F-9B85-EC6E-58226D445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00" y="1428401"/>
                <a:ext cx="11377800" cy="5421000"/>
              </a:xfrm>
              <a:prstGeom prst="rect">
                <a:avLst/>
              </a:prstGeom>
              <a:blipFill>
                <a:blip r:embed="rId4"/>
                <a:stretch>
                  <a:fillRect l="-750" t="-3483" r="-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7CB9BE85-7DA5-A724-7B96-6CA22E5FC2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25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201FDB16-5B92-F5C7-8EC1-20D99BD52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25;g33ff1cc942e_0_88">
                <a:extLst>
                  <a:ext uri="{FF2B5EF4-FFF2-40B4-BE49-F238E27FC236}">
                    <a16:creationId xmlns:a16="http://schemas.microsoft.com/office/drawing/2014/main" id="{D0F9CAAD-18D0-28B0-A01A-8EBFDA2B6917}"/>
                  </a:ext>
                </a:extLst>
              </p:cNvPr>
              <p:cNvSpPr txBox="1"/>
              <p:nvPr/>
            </p:nvSpPr>
            <p:spPr>
              <a:xfrm>
                <a:off x="8479766" y="3239353"/>
                <a:ext cx="3204134" cy="1975986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EE3A89"/>
                    </a:solidFill>
                  </a:rPr>
                  <a:t>e.g. when generation interval is discrete</a:t>
                </a: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AU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d>
                      <m:r>
                        <a:rPr lang="en-AU" sz="2000" b="1" i="1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AU" sz="2000" b="1" i="1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AU" sz="2000" b="1" i="1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AU" sz="2000" b="1" i="1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AU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AU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bar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AU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d>
                      <m:r>
                        <a:rPr lang="en-AU" sz="2000" b="1" i="1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AU" sz="2000" b="1" i="1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AU" sz="2000" b="1" i="1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bar>
                        <m:barPr>
                          <m:pos m:val="top"/>
                          <m:ctrlPr>
                            <a:rPr lang="en-AU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AU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bar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EE3A89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ba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1" i="1" smtClean="0">
                          <a:solidFill>
                            <a:srgbClr val="86B8CD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AU" sz="2000" b="1" i="1" dirty="0">
                  <a:solidFill>
                    <a:srgbClr val="EE3A89"/>
                  </a:solidFill>
                  <a:latin typeface="Cambria Math" panose="02040503050406030204" pitchFamily="18" charset="0"/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i="0" dirty="0">
                  <a:solidFill>
                    <a:srgbClr val="EE3A89"/>
                  </a:solidFill>
                  <a:latin typeface="Cambria Math" panose="02040503050406030204" pitchFamily="18" charset="0"/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0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3" name="Google Shape;125;g33ff1cc942e_0_88">
                <a:extLst>
                  <a:ext uri="{FF2B5EF4-FFF2-40B4-BE49-F238E27FC236}">
                    <a16:creationId xmlns:a16="http://schemas.microsoft.com/office/drawing/2014/main" id="{D0F9CAAD-18D0-28B0-A01A-8EBFDA2B6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766" y="3239353"/>
                <a:ext cx="3204134" cy="1975986"/>
              </a:xfrm>
              <a:prstGeom prst="rect">
                <a:avLst/>
              </a:prstGeom>
              <a:blipFill>
                <a:blip r:embed="rId6"/>
                <a:stretch>
                  <a:fillRect l="-188" t="-1813" b="-9970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73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C8DD5617-2F89-9927-0AE7-520FF6FD0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4CC2B4AF-11B1-B17D-CA4B-6DF024A63183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261"/>
                  </a:buClr>
                  <a:buSzPts val="3600"/>
                  <a:buFont typeface="Arial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AU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b="1" dirty="0">
                    <a:solidFill>
                      <a:srgbClr val="262261"/>
                    </a:solidFill>
                  </a:rPr>
                  <a:t> vs </a:t>
                </a:r>
                <a14:m>
                  <m:oMath xmlns:m="http://schemas.openxmlformats.org/officeDocument/2006/math">
                    <m:r>
                      <a:rPr lang="en-AU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AU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b="1" dirty="0">
                    <a:solidFill>
                      <a:srgbClr val="262261"/>
                    </a:solidFill>
                  </a:rPr>
                  <a:t>: which is better to report?</a:t>
                </a:r>
                <a:endParaRPr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4CC2B4AF-11B1-B17D-CA4B-6DF024A6318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D245C69A-D657-A43B-681B-CF7402268062}"/>
                  </a:ext>
                </a:extLst>
              </p:cNvPr>
              <p:cNvSpPr txBox="1"/>
              <p:nvPr/>
            </p:nvSpPr>
            <p:spPr>
              <a:xfrm>
                <a:off x="306100" y="1428401"/>
                <a:ext cx="11377800" cy="52930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We have presented two formulation for quantifying transmission</a:t>
                </a: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effective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epidemic growth rate,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495300"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Report both and b</a:t>
                </a:r>
                <a:r>
                  <a:rPr lang="en-AU" sz="2000" b="1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e discerning of how they were estimated (i.e. the method used)</a:t>
                </a: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What assumptions were made?</a:t>
                </a: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Were the assumptions reasonable for the epidemiological context?</a:t>
                </a: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  <a:latin typeface="Arial"/>
                    <a:ea typeface="Arial"/>
                    <a:cs typeface="Arial"/>
                    <a:sym typeface="Arial"/>
                  </a:rPr>
                  <a:t>How sensitive are the estimates to these assumptions?</a:t>
                </a:r>
              </a:p>
            </p:txBody>
          </p:sp>
        </mc:Choice>
        <mc:Fallback xmlns="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D245C69A-D657-A43B-681B-CF7402268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00" y="1428401"/>
                <a:ext cx="11377800" cy="5293050"/>
              </a:xfrm>
              <a:prstGeom prst="rect">
                <a:avLst/>
              </a:prstGeom>
              <a:blipFill>
                <a:blip r:embed="rId4"/>
                <a:stretch>
                  <a:fillRect l="-750" t="-3567" b="-37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88084953-BB66-178E-AC8D-FB072D0B72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26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B969BEE6-0836-7A0B-14BF-BFEF9B7C7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25;g33ff1cc942e_0_88">
                <a:extLst>
                  <a:ext uri="{FF2B5EF4-FFF2-40B4-BE49-F238E27FC236}">
                    <a16:creationId xmlns:a16="http://schemas.microsoft.com/office/drawing/2014/main" id="{58F43669-BFCA-B935-4B06-0239D44F37E1}"/>
                  </a:ext>
                </a:extLst>
              </p:cNvPr>
              <p:cNvSpPr txBox="1"/>
              <p:nvPr/>
            </p:nvSpPr>
            <p:spPr>
              <a:xfrm>
                <a:off x="508100" y="2590015"/>
                <a:ext cx="5232046" cy="2632914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:</a:t>
                </a: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Can be more informative on transmission dynamics (i.e. number of secondary infections per individual) and effect of interventions</a:t>
                </a: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May be biased by incorrect estimates of or assumptions on the GI</a:t>
                </a: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" name="Google Shape;125;g33ff1cc942e_0_88">
                <a:extLst>
                  <a:ext uri="{FF2B5EF4-FFF2-40B4-BE49-F238E27FC236}">
                    <a16:creationId xmlns:a16="http://schemas.microsoft.com/office/drawing/2014/main" id="{58F43669-BFCA-B935-4B06-0239D44F3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00" y="2590015"/>
                <a:ext cx="5232046" cy="2632914"/>
              </a:xfrm>
              <a:prstGeom prst="rect">
                <a:avLst/>
              </a:prstGeom>
              <a:blipFill>
                <a:blip r:embed="rId6"/>
                <a:stretch>
                  <a:fillRect t="-1598" b="-913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25;g33ff1cc942e_0_88">
                <a:extLst>
                  <a:ext uri="{FF2B5EF4-FFF2-40B4-BE49-F238E27FC236}">
                    <a16:creationId xmlns:a16="http://schemas.microsoft.com/office/drawing/2014/main" id="{20865D06-3C2C-E957-0813-4AF360B031F5}"/>
                  </a:ext>
                </a:extLst>
              </p:cNvPr>
              <p:cNvSpPr txBox="1"/>
              <p:nvPr/>
            </p:nvSpPr>
            <p:spPr>
              <a:xfrm>
                <a:off x="6273927" y="2590014"/>
                <a:ext cx="5232046" cy="1904493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:</a:t>
                </a: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Does not require the GI to be specified</a:t>
                </a: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More naturally quantifies the epidemic speed (i.e. doubling time calculated directly from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)</a:t>
                </a: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" name="Google Shape;125;g33ff1cc942e_0_88">
                <a:extLst>
                  <a:ext uri="{FF2B5EF4-FFF2-40B4-BE49-F238E27FC236}">
                    <a16:creationId xmlns:a16="http://schemas.microsoft.com/office/drawing/2014/main" id="{20865D06-3C2C-E957-0813-4AF360B03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927" y="2590014"/>
                <a:ext cx="5232046" cy="1904493"/>
              </a:xfrm>
              <a:prstGeom prst="rect">
                <a:avLst/>
              </a:prstGeom>
              <a:blipFill>
                <a:blip r:embed="rId7"/>
                <a:stretch>
                  <a:fillRect t="-2201" r="-1042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896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F3AEF60A-D580-7CD9-E021-EF348C412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ff1cc942e_0_88">
            <a:extLst>
              <a:ext uri="{FF2B5EF4-FFF2-40B4-BE49-F238E27FC236}">
                <a16:creationId xmlns:a16="http://schemas.microsoft.com/office/drawing/2014/main" id="{C11368EA-7249-1042-F588-A11B3D947C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b="1" dirty="0">
                <a:solidFill>
                  <a:srgbClr val="262261"/>
                </a:solidFill>
              </a:rPr>
              <a:t>Practical</a:t>
            </a:r>
            <a:endParaRPr b="1" dirty="0">
              <a:solidFill>
                <a:srgbClr val="26226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EBFB0742-295A-8A7C-495D-2116F61C2998}"/>
                  </a:ext>
                </a:extLst>
              </p:cNvPr>
              <p:cNvSpPr txBox="1"/>
              <p:nvPr/>
            </p:nvSpPr>
            <p:spPr>
              <a:xfrm>
                <a:off x="306100" y="1428401"/>
                <a:ext cx="11377800" cy="52930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u="sng" dirty="0">
                    <a:solidFill>
                      <a:srgbClr val="262261"/>
                    </a:solidFill>
                  </a:rPr>
                  <a:t>In today’s practical we will:</a:t>
                </a: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using a statistical model (implemented in EpiNow2)</a:t>
                </a: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Compare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made:</a:t>
                </a: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Using different assumed GI distributions</a:t>
                </a: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Using different datasets (more detail in following lecture)</a:t>
                </a: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Using different datasets correcting for delays (more detail in following lecture)</a:t>
                </a:r>
              </a:p>
              <a:p>
                <a:pPr marL="8382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EBFB0742-295A-8A7C-495D-2116F61C2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00" y="1428401"/>
                <a:ext cx="11377800" cy="5293050"/>
              </a:xfrm>
              <a:prstGeom prst="rect">
                <a:avLst/>
              </a:prstGeom>
              <a:blipFill>
                <a:blip r:embed="rId3"/>
                <a:stretch>
                  <a:fillRect l="-750" t="-10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4A1B8B9A-9DC4-3899-C681-E2EC359F8E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27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B274BCBC-2A31-376D-25FC-38CD3E3E3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56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C8F9A1A9-76CF-E3CE-0C87-6AE134BA2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ff1cc942e_0_88">
            <a:extLst>
              <a:ext uri="{FF2B5EF4-FFF2-40B4-BE49-F238E27FC236}">
                <a16:creationId xmlns:a16="http://schemas.microsoft.com/office/drawing/2014/main" id="{4BC4AC17-E356-F92D-AE70-ED402ECF70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b="1" dirty="0">
                <a:solidFill>
                  <a:srgbClr val="262261"/>
                </a:solidFill>
              </a:rPr>
              <a:t>References</a:t>
            </a:r>
            <a:endParaRPr b="1" dirty="0">
              <a:solidFill>
                <a:srgbClr val="262261"/>
              </a:solidFill>
            </a:endParaRPr>
          </a:p>
        </p:txBody>
      </p:sp>
      <p:sp>
        <p:nvSpPr>
          <p:cNvPr id="125" name="Google Shape;125;g33ff1cc942e_0_88">
            <a:extLst>
              <a:ext uri="{FF2B5EF4-FFF2-40B4-BE49-F238E27FC236}">
                <a16:creationId xmlns:a16="http://schemas.microsoft.com/office/drawing/2014/main" id="{5D49FC28-E359-B8FF-4745-247C66069766}"/>
              </a:ext>
            </a:extLst>
          </p:cNvPr>
          <p:cNvSpPr txBox="1"/>
          <p:nvPr/>
        </p:nvSpPr>
        <p:spPr>
          <a:xfrm>
            <a:off x="306100" y="1428401"/>
            <a:ext cx="11377800" cy="457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Parag KV, Thompson RN, Donnelly CA. Are epidemic growth rates more informative than reproduction numbers? J R Stat Soc Ser A Stat Soc. 2022. doi:10.1111/rssa.12867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Creswell R, Robinson M, Gavaghan D, Parag KV, Lei CL, Lambert B. A Bayesian nonparametric method for detecting rapid changes in disease transmission. J </a:t>
            </a:r>
            <a:r>
              <a:rPr lang="en-AU" sz="2000" b="1" dirty="0" err="1">
                <a:solidFill>
                  <a:srgbClr val="262261"/>
                </a:solidFill>
              </a:rPr>
              <a:t>Theor</a:t>
            </a:r>
            <a:r>
              <a:rPr lang="en-AU" sz="2000" b="1" dirty="0">
                <a:solidFill>
                  <a:srgbClr val="262261"/>
                </a:solidFill>
              </a:rPr>
              <a:t> Biol. 2023;558: 111351.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 err="1">
                <a:solidFill>
                  <a:srgbClr val="262261"/>
                </a:solidFill>
              </a:rPr>
              <a:t>Chowell</a:t>
            </a:r>
            <a:r>
              <a:rPr lang="en-AU" sz="2000" b="1" dirty="0">
                <a:solidFill>
                  <a:srgbClr val="262261"/>
                </a:solidFill>
              </a:rPr>
              <a:t> G, </a:t>
            </a:r>
            <a:r>
              <a:rPr lang="en-AU" sz="2000" b="1" dirty="0" err="1">
                <a:solidFill>
                  <a:srgbClr val="262261"/>
                </a:solidFill>
              </a:rPr>
              <a:t>Viboud</a:t>
            </a:r>
            <a:r>
              <a:rPr lang="en-AU" sz="2000" b="1" dirty="0">
                <a:solidFill>
                  <a:srgbClr val="262261"/>
                </a:solidFill>
              </a:rPr>
              <a:t> C, Simonsen L, </a:t>
            </a:r>
            <a:r>
              <a:rPr lang="en-AU" sz="2000" b="1" dirty="0" err="1">
                <a:solidFill>
                  <a:srgbClr val="262261"/>
                </a:solidFill>
              </a:rPr>
              <a:t>Moghadas</a:t>
            </a:r>
            <a:r>
              <a:rPr lang="en-AU" sz="2000" b="1" dirty="0">
                <a:solidFill>
                  <a:srgbClr val="262261"/>
                </a:solidFill>
              </a:rPr>
              <a:t> SM. Characterizing the reproduction number of epidemics with early </a:t>
            </a:r>
            <a:r>
              <a:rPr lang="en-AU" sz="2000" b="1" dirty="0" err="1">
                <a:solidFill>
                  <a:srgbClr val="262261"/>
                </a:solidFill>
              </a:rPr>
              <a:t>subexponential</a:t>
            </a:r>
            <a:r>
              <a:rPr lang="en-AU" sz="2000" b="1" dirty="0">
                <a:solidFill>
                  <a:srgbClr val="262261"/>
                </a:solidFill>
              </a:rPr>
              <a:t> growth dynamics. J R Soc Interface. 2016;13. doi:10.1098/rsif.2016.0659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Eales O, Ainslie KEC, Walters CE, Wang H, Atchison C, Ashby D, et al. Appropriately smoothing prevalence data to inform estimates of growth rate and reproduction number. Epidemics. 2022;40: 100604.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 err="1">
                <a:solidFill>
                  <a:srgbClr val="262261"/>
                </a:solidFill>
              </a:rPr>
              <a:t>Wallinga</a:t>
            </a:r>
            <a:r>
              <a:rPr lang="en-AU" sz="2000" b="1" dirty="0">
                <a:solidFill>
                  <a:srgbClr val="262261"/>
                </a:solidFill>
              </a:rPr>
              <a:t> J, </a:t>
            </a:r>
            <a:r>
              <a:rPr lang="en-AU" sz="2000" b="1" dirty="0" err="1">
                <a:solidFill>
                  <a:srgbClr val="262261"/>
                </a:solidFill>
              </a:rPr>
              <a:t>Lipsitch</a:t>
            </a:r>
            <a:r>
              <a:rPr lang="en-AU" sz="2000" b="1" dirty="0">
                <a:solidFill>
                  <a:srgbClr val="262261"/>
                </a:solidFill>
              </a:rPr>
              <a:t> M. How generation intervals shape the relationship between growth rates and reproductive numbers. Proc Biol Sci. 2007;274: 599–604.</a:t>
            </a:r>
          </a:p>
        </p:txBody>
      </p:sp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E41B806A-4EE6-E798-2E02-B9516AB088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28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43747CDB-FC88-069C-3012-E2074AA1A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83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>
          <a:extLst>
            <a:ext uri="{FF2B5EF4-FFF2-40B4-BE49-F238E27FC236}">
              <a16:creationId xmlns:a16="http://schemas.microsoft.com/office/drawing/2014/main" id="{13704AFD-FD59-F24C-CBB3-DF03CEE16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ff1cc942e_0_66">
            <a:extLst>
              <a:ext uri="{FF2B5EF4-FFF2-40B4-BE49-F238E27FC236}">
                <a16:creationId xmlns:a16="http://schemas.microsoft.com/office/drawing/2014/main" id="{1B5BD22C-FDBB-A461-3E02-DF8C0CEFC5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>
                <a:solidFill>
                  <a:srgbClr val="262261"/>
                </a:solidFill>
              </a:rPr>
              <a:t>Why do we analyse epidemic time series?</a:t>
            </a:r>
            <a:endParaRPr>
              <a:solidFill>
                <a:srgbClr val="262261"/>
              </a:solidFill>
            </a:endParaRPr>
          </a:p>
        </p:txBody>
      </p:sp>
      <p:sp>
        <p:nvSpPr>
          <p:cNvPr id="107" name="Google Shape;107;g33ff1cc942e_0_66">
            <a:extLst>
              <a:ext uri="{FF2B5EF4-FFF2-40B4-BE49-F238E27FC236}">
                <a16:creationId xmlns:a16="http://schemas.microsoft.com/office/drawing/2014/main" id="{FB1CF759-5A78-2CEB-A3D3-07AA3DBAAC62}"/>
              </a:ext>
            </a:extLst>
          </p:cNvPr>
          <p:cNvSpPr txBox="1"/>
          <p:nvPr/>
        </p:nvSpPr>
        <p:spPr>
          <a:xfrm>
            <a:off x="314567" y="1436868"/>
            <a:ext cx="11377800" cy="54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By analysing past and current trends, we can predict future trends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For example: </a:t>
            </a:r>
            <a:endParaRPr sz="2000" b="1" dirty="0">
              <a:solidFill>
                <a:srgbClr val="262261"/>
              </a:solidFill>
            </a:endParaRPr>
          </a:p>
          <a:p>
            <a:pPr marL="914400" marR="0" lvl="1" indent="-419100" algn="l" rtl="0"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○"/>
            </a:pPr>
            <a:r>
              <a:rPr lang="en-AU" sz="2000" b="1" dirty="0">
                <a:solidFill>
                  <a:srgbClr val="262261"/>
                </a:solidFill>
              </a:rPr>
              <a:t>Analysing past seasonal dynamics of respiratory pathogens can inform predictions of onset, peak timing, and peak burden for future seasons</a:t>
            </a:r>
            <a:endParaRPr sz="2000" b="1" dirty="0">
              <a:solidFill>
                <a:srgbClr val="262261"/>
              </a:solidFill>
            </a:endParaRPr>
          </a:p>
          <a:p>
            <a:pPr marL="228600" marR="0" lvl="0" indent="-38100" algn="l" rtl="0">
              <a:spcBef>
                <a:spcPts val="100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None/>
            </a:pPr>
            <a:endParaRPr sz="2000" b="1" i="0" u="none" strike="noStrike" cap="none" dirty="0">
              <a:solidFill>
                <a:srgbClr val="26226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None/>
            </a:pPr>
            <a:endParaRPr sz="2000" b="1" i="0" u="none" strike="noStrike" cap="none" dirty="0">
              <a:solidFill>
                <a:srgbClr val="2622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33ff1cc942e_0_66">
            <a:extLst>
              <a:ext uri="{FF2B5EF4-FFF2-40B4-BE49-F238E27FC236}">
                <a16:creationId xmlns:a16="http://schemas.microsoft.com/office/drawing/2014/main" id="{FBD9FD9D-A7DD-84F6-652C-4F74BFBF6B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3</a:t>
            </a:fld>
            <a:endParaRPr/>
          </a:p>
        </p:txBody>
      </p:sp>
      <p:pic>
        <p:nvPicPr>
          <p:cNvPr id="3" name="Picture 2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E3C74FDD-54FA-5294-837A-5ABE1C562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79A283F-514A-D543-BBFC-818EB6055C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" t="43830" r="242" b="34043"/>
          <a:stretch>
            <a:fillRect/>
          </a:stretch>
        </p:blipFill>
        <p:spPr bwMode="auto">
          <a:xfrm>
            <a:off x="1356743" y="3283398"/>
            <a:ext cx="9293447" cy="254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F810B26-16C0-7F8D-6523-119F54CE1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1" t="92225" r="8379" b="497"/>
          <a:stretch>
            <a:fillRect/>
          </a:stretch>
        </p:blipFill>
        <p:spPr bwMode="auto">
          <a:xfrm>
            <a:off x="3249039" y="5938060"/>
            <a:ext cx="7072008" cy="83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07;g33ff1cc942e_0_66">
            <a:extLst>
              <a:ext uri="{FF2B5EF4-FFF2-40B4-BE49-F238E27FC236}">
                <a16:creationId xmlns:a16="http://schemas.microsoft.com/office/drawing/2014/main" id="{20D33EC4-BCC7-0821-A132-6D1465B1318F}"/>
              </a:ext>
            </a:extLst>
          </p:cNvPr>
          <p:cNvSpPr txBox="1"/>
          <p:nvPr/>
        </p:nvSpPr>
        <p:spPr>
          <a:xfrm rot="16200000">
            <a:off x="-275635" y="4408289"/>
            <a:ext cx="2682667" cy="43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Influenza-like illness</a:t>
            </a:r>
            <a:endParaRPr sz="2000" b="1" i="0" u="none" strike="noStrike" cap="none" dirty="0">
              <a:solidFill>
                <a:srgbClr val="2622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4720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ff1cc942e_0_66"/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>
                <a:solidFill>
                  <a:srgbClr val="262261"/>
                </a:solidFill>
              </a:rPr>
              <a:t>Why do we analyse epidemic time series?</a:t>
            </a:r>
            <a:endParaRPr>
              <a:solidFill>
                <a:srgbClr val="262261"/>
              </a:solidFill>
            </a:endParaRPr>
          </a:p>
        </p:txBody>
      </p:sp>
      <p:sp>
        <p:nvSpPr>
          <p:cNvPr id="107" name="Google Shape;107;g33ff1cc942e_0_66"/>
          <p:cNvSpPr txBox="1"/>
          <p:nvPr/>
        </p:nvSpPr>
        <p:spPr>
          <a:xfrm>
            <a:off x="314567" y="1436868"/>
            <a:ext cx="11377800" cy="54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By analysing past and current trends, we can predict future trends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For example: </a:t>
            </a:r>
            <a:endParaRPr sz="2000" b="1" dirty="0">
              <a:solidFill>
                <a:srgbClr val="26226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○"/>
            </a:pPr>
            <a:r>
              <a:rPr lang="en-AU" sz="2000" b="1" dirty="0">
                <a:solidFill>
                  <a:srgbClr val="262261"/>
                </a:solidFill>
              </a:rPr>
              <a:t>Current trends can be indicative of short-term future trends</a:t>
            </a:r>
          </a:p>
          <a:p>
            <a:pPr marL="228600" marR="0" lvl="0" indent="-38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None/>
            </a:pPr>
            <a:endParaRPr lang="en-AU" sz="2000" b="1" i="0" u="none" strike="noStrike" cap="none" dirty="0">
              <a:solidFill>
                <a:srgbClr val="26226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38100" algn="l" rtl="0">
              <a:spcBef>
                <a:spcPts val="100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None/>
            </a:pPr>
            <a:endParaRPr sz="2000" b="1" i="0" u="none" strike="noStrike" cap="none" dirty="0">
              <a:solidFill>
                <a:srgbClr val="26226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None/>
            </a:pPr>
            <a:endParaRPr sz="2000" b="1" i="0" u="none" strike="noStrike" cap="none" dirty="0">
              <a:solidFill>
                <a:srgbClr val="2622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33ff1cc942e_0_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4</a:t>
            </a:fld>
            <a:endParaRPr/>
          </a:p>
        </p:txBody>
      </p:sp>
      <p:pic>
        <p:nvPicPr>
          <p:cNvPr id="3" name="Picture 2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805F69AE-9B8D-4109-D636-7FFDBC7F2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DBB220D-3F59-B946-CBB3-5DB7338BF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>
          <a:xfrm>
            <a:off x="1264346" y="3109900"/>
            <a:ext cx="7573252" cy="3429000"/>
          </a:xfrm>
          <a:prstGeom prst="rect">
            <a:avLst/>
          </a:prstGeom>
        </p:spPr>
      </p:pic>
      <p:sp>
        <p:nvSpPr>
          <p:cNvPr id="2" name="Google Shape;125;g33ff1cc942e_0_88">
            <a:extLst>
              <a:ext uri="{FF2B5EF4-FFF2-40B4-BE49-F238E27FC236}">
                <a16:creationId xmlns:a16="http://schemas.microsoft.com/office/drawing/2014/main" id="{C8342D20-E367-E898-28B8-75B1A2917B3A}"/>
              </a:ext>
            </a:extLst>
          </p:cNvPr>
          <p:cNvSpPr txBox="1"/>
          <p:nvPr/>
        </p:nvSpPr>
        <p:spPr>
          <a:xfrm>
            <a:off x="8975099" y="5769504"/>
            <a:ext cx="3081855" cy="54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1600" b="1" dirty="0">
                <a:solidFill>
                  <a:srgbClr val="262261"/>
                </a:solidFill>
              </a:rPr>
              <a:t>Tobin et al. 2025. Communications Medicine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ff1cc942e_0_80"/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This lecture’s scope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116" name="Google Shape;116;g33ff1cc942e_0_80"/>
          <p:cNvSpPr txBox="1"/>
          <p:nvPr/>
        </p:nvSpPr>
        <p:spPr>
          <a:xfrm>
            <a:off x="314567" y="1436868"/>
            <a:ext cx="11377800" cy="54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u="sng" dirty="0">
                <a:solidFill>
                  <a:srgbClr val="262261"/>
                </a:solidFill>
              </a:rPr>
              <a:t>In this lecture we will: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sz="2000" b="1" u="sng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Describe why transmission can change over time and why it is important to monitor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Present two mathematical formulations for quantifying these changes: the effective reproduction number and the epidemic growth rate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Relate these quantities to an exemplar time series of infections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u="sng" dirty="0">
                <a:solidFill>
                  <a:srgbClr val="262261"/>
                </a:solidFill>
              </a:rPr>
              <a:t>We will not cover: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sz="2000" b="1" u="sng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“Noisy” or delayed time series data — this will be covered in lecture 5 (analysis of epidemic time-series part II)</a:t>
            </a: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Handling of epidemic time series comprised of signals from multiple pathogens — this will be covered in lecture 6 (analysis of epidemic time-series part III)</a:t>
            </a:r>
          </a:p>
        </p:txBody>
      </p:sp>
      <p:sp>
        <p:nvSpPr>
          <p:cNvPr id="118" name="Google Shape;118;g33ff1cc942e_0_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5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6D038E7C-5E8C-3301-54C1-4B2A64DB9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Google Shape;124;g33ff1cc942e_0_8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413934" y="2616199"/>
                <a:ext cx="8619066" cy="1862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261"/>
                  </a:buClr>
                  <a:buSzPts val="3600"/>
                  <a:buFont typeface="Arial"/>
                  <a:buNone/>
                </a:pPr>
                <a:r>
                  <a:rPr lang="en-AU" b="1" dirty="0">
                    <a:solidFill>
                      <a:srgbClr val="262261"/>
                    </a:solidFill>
                  </a:rPr>
                  <a:t>The effective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endParaRPr sz="5400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124" name="Google Shape;124;g33ff1cc942e_0_8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13934" y="2616199"/>
                <a:ext cx="8619066" cy="18626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g33ff1cc942e_0_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6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EB52AB5C-CB77-6505-7E36-8A5252C71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570C1E00-AD4A-E7A4-EF82-BF9F823F0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E77BEA70-7B54-23EA-D0F9-8C7101CDFCD3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261"/>
                  </a:buClr>
                  <a:buSzPts val="3600"/>
                  <a:buFont typeface="Arial"/>
                  <a:buNone/>
                </a:pPr>
                <a:r>
                  <a:rPr lang="en-AU" sz="3600" b="1" dirty="0">
                    <a:solidFill>
                      <a:srgbClr val="262261"/>
                    </a:solidFill>
                  </a:rPr>
                  <a:t>The effective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endParaRPr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E77BEA70-7B54-23EA-D0F9-8C7101CDFCD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blipFill>
                <a:blip r:embed="rId4"/>
                <a:stretch>
                  <a:fillRect l="-17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14B7CDB6-1237-BB27-CE0A-5F0B7F45B07C}"/>
                  </a:ext>
                </a:extLst>
              </p:cNvPr>
              <p:cNvSpPr txBox="1"/>
              <p:nvPr/>
            </p:nvSpPr>
            <p:spPr>
              <a:xfrm>
                <a:off x="314567" y="1300450"/>
                <a:ext cx="8381961" cy="542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R="0" lvl="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</a:pPr>
                <a:r>
                  <a:rPr lang="en-AU" sz="2000" b="1" u="sng" dirty="0">
                    <a:solidFill>
                      <a:srgbClr val="262261"/>
                    </a:solidFill>
                  </a:rPr>
                  <a:t>The basic reproduction number:</a:t>
                </a: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expected number of secondary infections generated by one infected individual in a completely susceptible population</a:t>
                </a:r>
              </a:p>
              <a:p>
                <a:pPr marL="0" marR="0" lvl="0" indent="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0" marR="0" lvl="0" indent="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0" marR="0" lvl="0" indent="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sz="2000" b="1" u="sng" dirty="0">
                    <a:solidFill>
                      <a:srgbClr val="262261"/>
                    </a:solidFill>
                  </a:rPr>
                  <a:t>The effective reproduction number</a:t>
                </a:r>
              </a:p>
              <a:p>
                <a:pPr marL="0" marR="0" lvl="0" indent="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AU" sz="2000" b="1" u="sng" dirty="0">
                  <a:solidFill>
                    <a:srgbClr val="262261"/>
                  </a:solidFill>
                </a:endParaRP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expected number of secondary infections generated by an infected individual in a population which may not be entirely susceptible </a:t>
                </a: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Arial"/>
                  <a:cs typeface="Arial"/>
                  <a:sym typeface="Arial"/>
                </a:endParaRP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  <a:latin typeface="Arial"/>
                    <a:cs typeface="Arial"/>
                    <a:sym typeface="Arial"/>
                  </a:rPr>
                  <a:t>Also called the time-varying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𝒕</m:t>
                        </m:r>
                      </m:sub>
                    </m:sSub>
                  </m:oMath>
                </a14:m>
                <a:endParaRPr lang="en-AU" sz="2000" b="1" dirty="0">
                  <a:solidFill>
                    <a:srgbClr val="262261"/>
                  </a:solidFill>
                  <a:latin typeface="Arial"/>
                  <a:cs typeface="Arial"/>
                  <a:sym typeface="Arial"/>
                </a:endParaRPr>
              </a:p>
              <a:p>
                <a:pPr marR="0" lvl="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  <a:latin typeface="Arial"/>
                  <a:cs typeface="Arial"/>
                  <a:sym typeface="Arial"/>
                </a:endParaRP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  <a:latin typeface="Arial"/>
                    <a:cs typeface="Arial"/>
                    <a:sym typeface="Arial"/>
                  </a:rPr>
                  <a:t>Informs the intensity of interventions currently required for disease control 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  <a:latin typeface="Arial"/>
                    <a:cs typeface="Arial"/>
                    <a:sym typeface="Arial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𝒆</m:t>
                        </m:r>
                      </m:sub>
                    </m:sSub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&lt;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𝟏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  <a:latin typeface="Arial"/>
                    <a:cs typeface="Arial"/>
                    <a:sym typeface="Arial"/>
                  </a:rPr>
                  <a:t> infection incidence is decreasing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  <a:latin typeface="Arial"/>
                    <a:cs typeface="Arial"/>
                    <a:sym typeface="Arial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𝒆</m:t>
                        </m:r>
                      </m:sub>
                    </m:sSub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&gt;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𝟏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  <a:latin typeface="Arial"/>
                    <a:cs typeface="Arial"/>
                    <a:sym typeface="Arial"/>
                  </a:rPr>
                  <a:t> infection incidence is increasing 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r>
                  <a:rPr lang="en-AU" sz="2000" b="1" dirty="0">
                    <a:solidFill>
                      <a:srgbClr val="262261"/>
                    </a:solidFill>
                    <a:latin typeface="Arial"/>
                    <a:cs typeface="Arial"/>
                    <a:sym typeface="Arial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𝒆</m:t>
                        </m:r>
                      </m:sub>
                    </m:sSub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≈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𝟏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  <a:latin typeface="Arial"/>
                    <a:cs typeface="Arial"/>
                    <a:sym typeface="Arial"/>
                  </a:rPr>
                  <a:t> infection incidence is stable</a:t>
                </a:r>
              </a:p>
              <a:p>
                <a:pPr marL="685800" lvl="1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Arial"/>
                  <a:cs typeface="Arial"/>
                  <a:sym typeface="Arial"/>
                </a:endParaRP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Arial"/>
                  <a:cs typeface="Arial"/>
                  <a:sym typeface="Arial"/>
                </a:endParaRPr>
              </a:p>
              <a:p>
                <a:pPr marL="228600" marR="0" lvl="0" indent="-228600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Arial"/>
                  <a:cs typeface="Arial"/>
                  <a:sym typeface="Arial"/>
                </a:endParaRPr>
              </a:p>
              <a:p>
                <a:pPr marL="914400" marR="0" lvl="1" indent="-4191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○"/>
                </a:pPr>
                <a:endParaRPr lang="en-AU"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14B7CDB6-1237-BB27-CE0A-5F0B7F45B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67" y="1300450"/>
                <a:ext cx="8381961" cy="5421000"/>
              </a:xfrm>
              <a:prstGeom prst="rect">
                <a:avLst/>
              </a:prstGeom>
              <a:blipFill>
                <a:blip r:embed="rId5"/>
                <a:stretch>
                  <a:fillRect l="-1527" t="-1011" b="-21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FD600507-B3D2-D355-0050-6697B7CBE7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7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4C78CA9E-A34B-A337-EB75-BF8727A0A3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4A5649-D96C-3F9C-1728-1702B51F1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0086" y="1908009"/>
            <a:ext cx="2819794" cy="3353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E254BF-ABD7-F939-C2CA-8E727ACFC7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0691" y="1946921"/>
            <a:ext cx="2848373" cy="33151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F1D191-B4CC-E1EE-A25D-2211BA1B5E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6507" y="1878825"/>
            <a:ext cx="2981741" cy="3600953"/>
          </a:xfrm>
          <a:prstGeom prst="rect">
            <a:avLst/>
          </a:prstGeom>
        </p:spPr>
      </p:pic>
      <p:sp>
        <p:nvSpPr>
          <p:cNvPr id="16" name="Google Shape;125;g33ff1cc942e_0_88">
            <a:extLst>
              <a:ext uri="{FF2B5EF4-FFF2-40B4-BE49-F238E27FC236}">
                <a16:creationId xmlns:a16="http://schemas.microsoft.com/office/drawing/2014/main" id="{28615B6D-D0E3-03CB-4EC2-5CE2259205D7}"/>
              </a:ext>
            </a:extLst>
          </p:cNvPr>
          <p:cNvSpPr txBox="1"/>
          <p:nvPr/>
        </p:nvSpPr>
        <p:spPr>
          <a:xfrm>
            <a:off x="8900809" y="5159087"/>
            <a:ext cx="1507787" cy="359603"/>
          </a:xfrm>
          <a:prstGeom prst="rect">
            <a:avLst/>
          </a:prstGeom>
          <a:noFill/>
          <a:ln w="38100">
            <a:solidFill>
              <a:srgbClr val="26226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Infections</a:t>
            </a:r>
          </a:p>
        </p:txBody>
      </p:sp>
      <p:sp>
        <p:nvSpPr>
          <p:cNvPr id="17" name="Google Shape;125;g33ff1cc942e_0_88">
            <a:extLst>
              <a:ext uri="{FF2B5EF4-FFF2-40B4-BE49-F238E27FC236}">
                <a16:creationId xmlns:a16="http://schemas.microsoft.com/office/drawing/2014/main" id="{FB924C76-8672-37B0-C468-E00D08BE9E1E}"/>
              </a:ext>
            </a:extLst>
          </p:cNvPr>
          <p:cNvSpPr txBox="1"/>
          <p:nvPr/>
        </p:nvSpPr>
        <p:spPr>
          <a:xfrm>
            <a:off x="8900809" y="5577916"/>
            <a:ext cx="1507787" cy="359603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EE3A89"/>
                </a:solidFill>
              </a:rPr>
              <a:t>Immune</a:t>
            </a:r>
          </a:p>
        </p:txBody>
      </p:sp>
      <p:sp>
        <p:nvSpPr>
          <p:cNvPr id="18" name="Google Shape;125;g33ff1cc942e_0_88">
            <a:extLst>
              <a:ext uri="{FF2B5EF4-FFF2-40B4-BE49-F238E27FC236}">
                <a16:creationId xmlns:a16="http://schemas.microsoft.com/office/drawing/2014/main" id="{B1436FAD-41CC-9939-F4C8-B64498E5AEA7}"/>
              </a:ext>
            </a:extLst>
          </p:cNvPr>
          <p:cNvSpPr txBox="1"/>
          <p:nvPr/>
        </p:nvSpPr>
        <p:spPr>
          <a:xfrm>
            <a:off x="8900809" y="6032903"/>
            <a:ext cx="1987992" cy="359603"/>
          </a:xfrm>
          <a:prstGeom prst="rect">
            <a:avLst/>
          </a:prstGeom>
          <a:noFill/>
          <a:ln w="38100">
            <a:solidFill>
              <a:srgbClr val="86B8CD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86B8CD"/>
                </a:solidFill>
              </a:rPr>
              <a:t>Not infected</a:t>
            </a:r>
          </a:p>
        </p:txBody>
      </p:sp>
    </p:spTree>
    <p:extLst>
      <p:ext uri="{BB962C8B-B14F-4D97-AF65-F5344CB8AC3E}">
        <p14:creationId xmlns:p14="http://schemas.microsoft.com/office/powerpoint/2010/main" val="104104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93612562-AC5E-337F-3B89-8F94D12B2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CBA6B61A-93B0-DB53-85AA-63A0EBB854ED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Clr>
                    <a:srgbClr val="262261"/>
                  </a:buClr>
                  <a:buSzPts val="3600"/>
                </a:pPr>
                <a:r>
                  <a:rPr lang="en-AU" sz="3600" b="1" dirty="0">
                    <a:solidFill>
                      <a:srgbClr val="262261"/>
                    </a:solidFill>
                  </a:rPr>
                  <a:t>Why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AU" sz="3600" b="0" i="0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3600" b="1" dirty="0">
                    <a:solidFill>
                      <a:srgbClr val="262261"/>
                    </a:solidFill>
                  </a:rPr>
                  <a:t>change through time?</a:t>
                </a:r>
                <a:endParaRPr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CBA6B61A-93B0-DB53-85AA-63A0EBB854E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blipFill>
                <a:blip r:embed="rId3"/>
                <a:stretch>
                  <a:fillRect l="-17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Google Shape;125;g33ff1cc942e_0_88">
            <a:extLst>
              <a:ext uri="{FF2B5EF4-FFF2-40B4-BE49-F238E27FC236}">
                <a16:creationId xmlns:a16="http://schemas.microsoft.com/office/drawing/2014/main" id="{D7605D51-D723-AD1B-91BB-9A21265EC533}"/>
              </a:ext>
            </a:extLst>
          </p:cNvPr>
          <p:cNvSpPr txBox="1"/>
          <p:nvPr/>
        </p:nvSpPr>
        <p:spPr>
          <a:xfrm>
            <a:off x="314567" y="1436868"/>
            <a:ext cx="11377800" cy="54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2000" b="1" u="sng" dirty="0">
              <a:solidFill>
                <a:srgbClr val="262261"/>
              </a:solidFill>
            </a:endParaRPr>
          </a:p>
          <a:p>
            <a:pPr marL="228600" marR="0" lvl="0" indent="-228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Changes in the susceptibility of the population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Decreases in susceptibility due to infection- and vaccine-induced immunity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Increases in susceptibility due to waning immunity or new susceptibles (e.g. births) 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endParaRPr lang="en-AU" sz="2000" b="1" dirty="0">
              <a:solidFill>
                <a:srgbClr val="262261"/>
              </a:solidFill>
            </a:endParaRPr>
          </a:p>
          <a:p>
            <a:pPr marL="3429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Changes in the infectiousness of the pathogen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Decreases in infectiousness due to infection- and vaccine-induced immunity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Decreases in infectiousness due to antivirals</a:t>
            </a:r>
          </a:p>
          <a:p>
            <a:pPr marL="8001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Courier New" panose="02070309020205020404" pitchFamily="49" charset="0"/>
              <a:buChar char="o"/>
            </a:pPr>
            <a:r>
              <a:rPr lang="en-AU" sz="2000" b="1" dirty="0">
                <a:solidFill>
                  <a:srgbClr val="262261"/>
                </a:solidFill>
              </a:rPr>
              <a:t>New variants with altered transmissibility</a:t>
            </a:r>
          </a:p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  <a:latin typeface="Arial"/>
              <a:cs typeface="Arial"/>
              <a:sym typeface="Arial"/>
            </a:endParaRPr>
          </a:p>
          <a:p>
            <a:pPr marL="228600" marR="0" lvl="0" indent="-228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  <a:latin typeface="Arial"/>
                <a:cs typeface="Arial"/>
                <a:sym typeface="Arial"/>
              </a:rPr>
              <a:t>Changes in contact rates and other behaviours</a:t>
            </a: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○"/>
            </a:pPr>
            <a:r>
              <a:rPr lang="en-AU" sz="2000" b="1" dirty="0">
                <a:solidFill>
                  <a:srgbClr val="262261"/>
                </a:solidFill>
              </a:rPr>
              <a:t>Lockdowns can reduce all contact</a:t>
            </a: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○"/>
            </a:pPr>
            <a:r>
              <a:rPr lang="en-AU" sz="2000" b="1" dirty="0">
                <a:solidFill>
                  <a:srgbClr val="262261"/>
                </a:solidFill>
              </a:rPr>
              <a:t>School or workplace closures will change contact rates for subsets of the population</a:t>
            </a: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○"/>
            </a:pPr>
            <a:r>
              <a:rPr lang="en-AU" sz="2000" b="1" dirty="0">
                <a:solidFill>
                  <a:srgbClr val="262261"/>
                </a:solidFill>
              </a:rPr>
              <a:t>Isolation and quarantine can reduce contact between infectious and susceptible individuals</a:t>
            </a:r>
          </a:p>
        </p:txBody>
      </p:sp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D8A1ACC7-0D1D-27AD-4FF4-E75218E9C8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8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769569F3-3B43-54E7-A905-AA06D92A7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7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BC2DABF7-18E8-4052-EB94-DCD7D0E06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542F0A97-C9ED-1754-8614-50D488DA8793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Clr>
                    <a:srgbClr val="262261"/>
                  </a:buClr>
                  <a:buSzPts val="3600"/>
                </a:pPr>
                <a:r>
                  <a:rPr lang="en-AU" sz="3600" b="1" dirty="0">
                    <a:solidFill>
                      <a:srgbClr val="262261"/>
                    </a:solidFill>
                  </a:rPr>
                  <a:t>How do we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sz="3600" b="1" dirty="0">
                    <a:solidFill>
                      <a:srgbClr val="262261"/>
                    </a:solidFill>
                  </a:rPr>
                  <a:t>?</a:t>
                </a:r>
                <a:endParaRPr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124" name="Google Shape;124;g33ff1cc942e_0_88">
                <a:extLst>
                  <a:ext uri="{FF2B5EF4-FFF2-40B4-BE49-F238E27FC236}">
                    <a16:creationId xmlns:a16="http://schemas.microsoft.com/office/drawing/2014/main" id="{542F0A97-C9ED-1754-8614-50D488DA879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blipFill>
                <a:blip r:embed="rId3"/>
                <a:stretch>
                  <a:fillRect l="-17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32E2B42D-E0C7-ADFD-4E17-64D17036A00E}"/>
                  </a:ext>
                </a:extLst>
              </p:cNvPr>
              <p:cNvSpPr txBox="1"/>
              <p:nvPr/>
            </p:nvSpPr>
            <p:spPr>
              <a:xfrm>
                <a:off x="314567" y="1195514"/>
                <a:ext cx="9011046" cy="38540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We can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using the equation: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Courier New" panose="02070309020205020404" pitchFamily="49" charset="0"/>
                  <a:buChar char="o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429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1" i="1" u="none" strike="noStrike" cap="none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en-AU" sz="2000" b="1" i="1" u="none" strike="noStrike" cap="none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u="none" strike="noStrike" cap="none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𝒆</m:t>
                          </m:r>
                        </m:sub>
                      </m:sSub>
                      <m:d>
                        <m:dPr>
                          <m:ctrlPr>
                            <a:rPr lang="en-AU" sz="2000" b="1" i="1" u="none" strike="noStrike" cap="none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lang="en-AU" sz="2000" b="1" i="1" u="none" strike="noStrike" cap="none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𝒕</m:t>
                          </m:r>
                        </m:e>
                      </m:d>
                      <m:r>
                        <a:rPr lang="en-AU" sz="2000" b="1" i="1" u="none" strike="noStrike" cap="none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lang="en-AU" sz="2000" b="1" i="1" u="none" strike="noStrike" cap="none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fPr>
                        <m:num>
                          <m:r>
                            <a:rPr lang="en-AU" sz="2000" b="1" i="1" u="none" strike="noStrike" cap="none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𝑰</m:t>
                          </m:r>
                          <m:d>
                            <m:dPr>
                              <m:ctrlPr>
                                <a:rPr lang="en-AU" sz="2000" b="1" i="1" u="none" strike="noStrike" cap="none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AU" sz="2000" b="1" i="1" u="none" strike="noStrike" cap="none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AU" sz="2000" b="1" i="1" u="none" strike="noStrike" cap="none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</m:ctrlPr>
                            </m:naryPr>
                            <m:sub>
                              <m:r>
                                <a:rPr lang="en-AU" sz="2000" b="1" i="1" u="none" strike="noStrike" cap="none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𝝉</m:t>
                              </m:r>
                              <m:r>
                                <a:rPr lang="en-AU" sz="2000" b="1" i="1" u="none" strike="noStrike" cap="none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=</m:t>
                              </m:r>
                              <m:r>
                                <a:rPr lang="en-AU" sz="2000" b="1" i="1" u="none" strike="noStrike" cap="none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AU" sz="2000" b="1" i="1" u="none" strike="noStrike" cap="none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d>
                                <m:dPr>
                                  <m:ctrlPr>
                                    <a:rPr lang="en-AU" sz="2000" b="1" i="1">
                                      <a:solidFill>
                                        <a:srgbClr val="26226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000" b="1" i="1">
                                      <a:solidFill>
                                        <a:srgbClr val="26226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AU" sz="2000" b="1" i="1">
                                      <a:solidFill>
                                        <a:srgbClr val="26226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sz="2000" b="1" i="1">
                                      <a:solidFill>
                                        <a:srgbClr val="262261"/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  <m:r>
                                <a:rPr lang="en-AU" sz="2000" b="1" i="1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AU" sz="2000" b="1" i="1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000" b="1" i="1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  <m:r>
                                <a:rPr lang="en-AU" sz="2000" b="1" i="1" smtClean="0">
                                  <a:solidFill>
                                    <a:srgbClr val="86B8CD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AU" sz="2000" b="1" i="0" u="none" strike="noStrike" cap="none" dirty="0">
                  <a:solidFill>
                    <a:srgbClr val="2622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25" name="Google Shape;125;g33ff1cc942e_0_88">
                <a:extLst>
                  <a:ext uri="{FF2B5EF4-FFF2-40B4-BE49-F238E27FC236}">
                    <a16:creationId xmlns:a16="http://schemas.microsoft.com/office/drawing/2014/main" id="{32E2B42D-E0C7-ADFD-4E17-64D17036A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67" y="1195514"/>
                <a:ext cx="9011046" cy="3854007"/>
              </a:xfrm>
              <a:prstGeom prst="rect">
                <a:avLst/>
              </a:prstGeom>
              <a:blipFill>
                <a:blip r:embed="rId4"/>
                <a:stretch>
                  <a:fillRect l="-14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CC9B5313-BA0E-1E2F-E71D-EB328478E5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9</a:t>
            </a:fld>
            <a:endParaRPr/>
          </a:p>
        </p:txBody>
      </p:sp>
      <p:pic>
        <p:nvPicPr>
          <p:cNvPr id="4" name="Picture 3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6E241BE0-73ED-CB43-50E4-F1E398DD3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2" name="Google Shape;125;g33ff1cc942e_0_88">
            <a:extLst>
              <a:ext uri="{FF2B5EF4-FFF2-40B4-BE49-F238E27FC236}">
                <a16:creationId xmlns:a16="http://schemas.microsoft.com/office/drawing/2014/main" id="{9FC847D1-32D3-0788-3ACB-C36104F13838}"/>
              </a:ext>
            </a:extLst>
          </p:cNvPr>
          <p:cNvSpPr txBox="1"/>
          <p:nvPr/>
        </p:nvSpPr>
        <p:spPr>
          <a:xfrm>
            <a:off x="314567" y="2685628"/>
            <a:ext cx="1769534" cy="92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EE3A89"/>
                </a:solidFill>
              </a:rPr>
              <a:t>Effective reproduction number</a:t>
            </a:r>
          </a:p>
        </p:txBody>
      </p:sp>
      <p:sp>
        <p:nvSpPr>
          <p:cNvPr id="5" name="Google Shape;125;g33ff1cc942e_0_88">
            <a:extLst>
              <a:ext uri="{FF2B5EF4-FFF2-40B4-BE49-F238E27FC236}">
                <a16:creationId xmlns:a16="http://schemas.microsoft.com/office/drawing/2014/main" id="{A3DA9C8D-9F84-97C7-7BBB-4F4CC2E832BA}"/>
              </a:ext>
            </a:extLst>
          </p:cNvPr>
          <p:cNvSpPr txBox="1"/>
          <p:nvPr/>
        </p:nvSpPr>
        <p:spPr>
          <a:xfrm>
            <a:off x="7500773" y="3321809"/>
            <a:ext cx="2379133" cy="29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86B8CD"/>
                </a:solidFill>
              </a:rPr>
              <a:t>GI distribution </a:t>
            </a:r>
          </a:p>
          <a:p>
            <a:pPr lvl="0"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</p:txBody>
      </p:sp>
      <p:cxnSp>
        <p:nvCxnSpPr>
          <p:cNvPr id="7" name="Google Shape;186;p3">
            <a:extLst>
              <a:ext uri="{FF2B5EF4-FFF2-40B4-BE49-F238E27FC236}">
                <a16:creationId xmlns:a16="http://schemas.microsoft.com/office/drawing/2014/main" id="{570268DA-C4E9-309C-A837-766C0A76E20D}"/>
              </a:ext>
            </a:extLst>
          </p:cNvPr>
          <p:cNvCxnSpPr>
            <a:cxnSpLocks/>
          </p:cNvCxnSpPr>
          <p:nvPr/>
        </p:nvCxnSpPr>
        <p:spPr>
          <a:xfrm>
            <a:off x="2084101" y="3192097"/>
            <a:ext cx="1108587" cy="0"/>
          </a:xfrm>
          <a:prstGeom prst="straightConnector1">
            <a:avLst/>
          </a:prstGeom>
          <a:noFill/>
          <a:ln w="38100" cap="flat" cmpd="sng">
            <a:solidFill>
              <a:srgbClr val="EE3A8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" name="Google Shape;186;p3">
            <a:extLst>
              <a:ext uri="{FF2B5EF4-FFF2-40B4-BE49-F238E27FC236}">
                <a16:creationId xmlns:a16="http://schemas.microsoft.com/office/drawing/2014/main" id="{EFE32543-A240-0617-3FA0-B80C8EAF1C15}"/>
              </a:ext>
            </a:extLst>
          </p:cNvPr>
          <p:cNvCxnSpPr>
            <a:cxnSpLocks/>
          </p:cNvCxnSpPr>
          <p:nvPr/>
        </p:nvCxnSpPr>
        <p:spPr>
          <a:xfrm flipH="1" flipV="1">
            <a:off x="6339401" y="3405184"/>
            <a:ext cx="1012493" cy="59212"/>
          </a:xfrm>
          <a:prstGeom prst="straightConnector1">
            <a:avLst/>
          </a:prstGeom>
          <a:noFill/>
          <a:ln w="38100" cap="flat" cmpd="sng">
            <a:solidFill>
              <a:srgbClr val="86B8C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" name="Google Shape;125;g33ff1cc942e_0_88">
            <a:extLst>
              <a:ext uri="{FF2B5EF4-FFF2-40B4-BE49-F238E27FC236}">
                <a16:creationId xmlns:a16="http://schemas.microsoft.com/office/drawing/2014/main" id="{8682E871-904C-B545-9F84-AD49AAB9BF29}"/>
              </a:ext>
            </a:extLst>
          </p:cNvPr>
          <p:cNvSpPr txBox="1"/>
          <p:nvPr/>
        </p:nvSpPr>
        <p:spPr>
          <a:xfrm>
            <a:off x="7009438" y="2532383"/>
            <a:ext cx="3098461" cy="82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Infection incidence on the current day</a:t>
            </a:r>
          </a:p>
          <a:p>
            <a:pPr lvl="0"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</p:txBody>
      </p:sp>
      <p:cxnSp>
        <p:nvCxnSpPr>
          <p:cNvPr id="12" name="Google Shape;186;p3">
            <a:extLst>
              <a:ext uri="{FF2B5EF4-FFF2-40B4-BE49-F238E27FC236}">
                <a16:creationId xmlns:a16="http://schemas.microsoft.com/office/drawing/2014/main" id="{57858F06-7083-AC56-4B10-5B7777D1B0DF}"/>
              </a:ext>
            </a:extLst>
          </p:cNvPr>
          <p:cNvCxnSpPr>
            <a:cxnSpLocks/>
          </p:cNvCxnSpPr>
          <p:nvPr/>
        </p:nvCxnSpPr>
        <p:spPr>
          <a:xfrm flipH="1">
            <a:off x="5807586" y="2878829"/>
            <a:ext cx="1201852" cy="65722"/>
          </a:xfrm>
          <a:prstGeom prst="straightConnector1">
            <a:avLst/>
          </a:prstGeom>
          <a:noFill/>
          <a:ln w="38100" cap="flat" cmpd="sng">
            <a:solidFill>
              <a:srgbClr val="26226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" name="Google Shape;125;g33ff1cc942e_0_88">
            <a:extLst>
              <a:ext uri="{FF2B5EF4-FFF2-40B4-BE49-F238E27FC236}">
                <a16:creationId xmlns:a16="http://schemas.microsoft.com/office/drawing/2014/main" id="{2FB1B918-6AE0-CA7B-5E8B-38DA34F8E131}"/>
              </a:ext>
            </a:extLst>
          </p:cNvPr>
          <p:cNvSpPr txBox="1"/>
          <p:nvPr/>
        </p:nvSpPr>
        <p:spPr>
          <a:xfrm>
            <a:off x="7040212" y="3706748"/>
            <a:ext cx="2839694" cy="82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Infections incidence  on previous days</a:t>
            </a:r>
          </a:p>
          <a:p>
            <a:pPr lvl="0"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</p:txBody>
      </p:sp>
      <p:cxnSp>
        <p:nvCxnSpPr>
          <p:cNvPr id="22" name="Google Shape;186;p3">
            <a:extLst>
              <a:ext uri="{FF2B5EF4-FFF2-40B4-BE49-F238E27FC236}">
                <a16:creationId xmlns:a16="http://schemas.microsoft.com/office/drawing/2014/main" id="{E43E0ED7-10DA-85F4-ED1C-E7CB45ED5048}"/>
              </a:ext>
            </a:extLst>
          </p:cNvPr>
          <p:cNvCxnSpPr>
            <a:cxnSpLocks/>
          </p:cNvCxnSpPr>
          <p:nvPr/>
        </p:nvCxnSpPr>
        <p:spPr>
          <a:xfrm flipH="1" flipV="1">
            <a:off x="5518715" y="3635313"/>
            <a:ext cx="1474631" cy="412168"/>
          </a:xfrm>
          <a:prstGeom prst="straightConnector1">
            <a:avLst/>
          </a:prstGeom>
          <a:noFill/>
          <a:ln w="38100" cap="flat" cmpd="sng">
            <a:solidFill>
              <a:srgbClr val="26226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7269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1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65243AFA-FBE6-437B-BD5A-9676CEC506A8}" vid="{32F230DE-0AB6-4FB4-A754-AF77CEC093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8359</TotalTime>
  <Words>2186</Words>
  <Application>Microsoft Office PowerPoint</Application>
  <PresentationFormat>Widescreen</PresentationFormat>
  <Paragraphs>382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Arial</vt:lpstr>
      <vt:lpstr>Cambria Math</vt:lpstr>
      <vt:lpstr>Courier New</vt:lpstr>
      <vt:lpstr>Office Theme</vt:lpstr>
      <vt:lpstr>Lecture 4  Analysis of epidemic time-series part 1: quantifying temporal trends</vt:lpstr>
      <vt:lpstr>What is an epidemic time series?</vt:lpstr>
      <vt:lpstr>Why do we analyse epidemic time series?</vt:lpstr>
      <vt:lpstr>Why do we analyse epidemic time series?</vt:lpstr>
      <vt:lpstr>This lecture’s scope</vt:lpstr>
      <vt:lpstr>The effective reproduction number, R_e</vt:lpstr>
      <vt:lpstr>The effective reproduction number, R_e</vt:lpstr>
      <vt:lpstr>Why does R_e  change through time?</vt:lpstr>
      <vt:lpstr>How do we calculate R_e (t)?</vt:lpstr>
      <vt:lpstr>Infection incidence, the generation interval and R_e</vt:lpstr>
      <vt:lpstr>Infection incidence, the generation interval and R_e</vt:lpstr>
      <vt:lpstr>How do we estimate R_e (t)?</vt:lpstr>
      <vt:lpstr>How do we estimate R_e (t)?</vt:lpstr>
      <vt:lpstr>How do we estimate R_e (t)?</vt:lpstr>
      <vt:lpstr>How do we estimate R_e (t)?</vt:lpstr>
      <vt:lpstr>The epidemic growth rate, r</vt:lpstr>
      <vt:lpstr>What is exponential growth?</vt:lpstr>
      <vt:lpstr>What is exponential growth?</vt:lpstr>
      <vt:lpstr>PowerPoint Presentation</vt:lpstr>
      <vt:lpstr>Infection incidence and the epidemic growth rate</vt:lpstr>
      <vt:lpstr>Infection incidence and the epidemic growth rate</vt:lpstr>
      <vt:lpstr>How do we estimate the epidemic growth rate?</vt:lpstr>
      <vt:lpstr>How do we estimate the epidemic growth rate?</vt:lpstr>
      <vt:lpstr>Should we report R_e (t) or r(t)?</vt:lpstr>
      <vt:lpstr>The relationship between R_e (t) and r(t)</vt:lpstr>
      <vt:lpstr>R_e (t) vs r(t): which is better to report?</vt:lpstr>
      <vt:lpstr>Practical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Oliver Eales</dc:creator>
  <cp:lastModifiedBy>Oliver Eales</cp:lastModifiedBy>
  <cp:revision>2</cp:revision>
  <dcterms:created xsi:type="dcterms:W3CDTF">2025-03-14T00:40:00Z</dcterms:created>
  <dcterms:modified xsi:type="dcterms:W3CDTF">2025-09-16T12:17:12Z</dcterms:modified>
</cp:coreProperties>
</file>